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6" r:id="rId1"/>
    <p:sldMasterId id="2147484092" r:id="rId2"/>
  </p:sldMasterIdLst>
  <p:notesMasterIdLst>
    <p:notesMasterId r:id="rId85"/>
  </p:notesMasterIdLst>
  <p:sldIdLst>
    <p:sldId id="639" r:id="rId3"/>
    <p:sldId id="640" r:id="rId4"/>
    <p:sldId id="641" r:id="rId5"/>
    <p:sldId id="642" r:id="rId6"/>
    <p:sldId id="643" r:id="rId7"/>
    <p:sldId id="644" r:id="rId8"/>
    <p:sldId id="645" r:id="rId9"/>
    <p:sldId id="646" r:id="rId10"/>
    <p:sldId id="647" r:id="rId11"/>
    <p:sldId id="648" r:id="rId12"/>
    <p:sldId id="649" r:id="rId13"/>
    <p:sldId id="650" r:id="rId14"/>
    <p:sldId id="651" r:id="rId15"/>
    <p:sldId id="652" r:id="rId16"/>
    <p:sldId id="602" r:id="rId17"/>
    <p:sldId id="703" r:id="rId18"/>
    <p:sldId id="704" r:id="rId19"/>
    <p:sldId id="705" r:id="rId20"/>
    <p:sldId id="706" r:id="rId21"/>
    <p:sldId id="707" r:id="rId22"/>
    <p:sldId id="708" r:id="rId23"/>
    <p:sldId id="709" r:id="rId24"/>
    <p:sldId id="710" r:id="rId25"/>
    <p:sldId id="711" r:id="rId26"/>
    <p:sldId id="712" r:id="rId27"/>
    <p:sldId id="713" r:id="rId28"/>
    <p:sldId id="714" r:id="rId29"/>
    <p:sldId id="715" r:id="rId30"/>
    <p:sldId id="716" r:id="rId31"/>
    <p:sldId id="653" r:id="rId32"/>
    <p:sldId id="654" r:id="rId33"/>
    <p:sldId id="717" r:id="rId34"/>
    <p:sldId id="718" r:id="rId35"/>
    <p:sldId id="655" r:id="rId36"/>
    <p:sldId id="656" r:id="rId37"/>
    <p:sldId id="657" r:id="rId38"/>
    <p:sldId id="658" r:id="rId39"/>
    <p:sldId id="659" r:id="rId40"/>
    <p:sldId id="660" r:id="rId41"/>
    <p:sldId id="661" r:id="rId42"/>
    <p:sldId id="662" r:id="rId43"/>
    <p:sldId id="663" r:id="rId44"/>
    <p:sldId id="664" r:id="rId45"/>
    <p:sldId id="665" r:id="rId46"/>
    <p:sldId id="666" r:id="rId47"/>
    <p:sldId id="667" r:id="rId48"/>
    <p:sldId id="668" r:id="rId49"/>
    <p:sldId id="669" r:id="rId50"/>
    <p:sldId id="670" r:id="rId51"/>
    <p:sldId id="671" r:id="rId52"/>
    <p:sldId id="672" r:id="rId53"/>
    <p:sldId id="673" r:id="rId54"/>
    <p:sldId id="674" r:id="rId55"/>
    <p:sldId id="675" r:id="rId56"/>
    <p:sldId id="676" r:id="rId57"/>
    <p:sldId id="677" r:id="rId58"/>
    <p:sldId id="678" r:id="rId59"/>
    <p:sldId id="679" r:id="rId60"/>
    <p:sldId id="680" r:id="rId61"/>
    <p:sldId id="681" r:id="rId62"/>
    <p:sldId id="682" r:id="rId63"/>
    <p:sldId id="683" r:id="rId64"/>
    <p:sldId id="684" r:id="rId65"/>
    <p:sldId id="685" r:id="rId66"/>
    <p:sldId id="686" r:id="rId67"/>
    <p:sldId id="687" r:id="rId68"/>
    <p:sldId id="688" r:id="rId69"/>
    <p:sldId id="689" r:id="rId70"/>
    <p:sldId id="690" r:id="rId71"/>
    <p:sldId id="691" r:id="rId72"/>
    <p:sldId id="692" r:id="rId73"/>
    <p:sldId id="693" r:id="rId74"/>
    <p:sldId id="694" r:id="rId75"/>
    <p:sldId id="695" r:id="rId76"/>
    <p:sldId id="696" r:id="rId77"/>
    <p:sldId id="697" r:id="rId78"/>
    <p:sldId id="698" r:id="rId79"/>
    <p:sldId id="699" r:id="rId80"/>
    <p:sldId id="700" r:id="rId81"/>
    <p:sldId id="701" r:id="rId82"/>
    <p:sldId id="719" r:id="rId83"/>
    <p:sldId id="513" r:id="rId84"/>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1F497D"/>
    <a:srgbClr val="0000FF"/>
    <a:srgbClr val="ECF3A9"/>
    <a:srgbClr val="EDFCA0"/>
    <a:srgbClr val="0033CC"/>
    <a:srgbClr val="F89108"/>
    <a:srgbClr val="F6910A"/>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9541" autoAdjust="0"/>
  </p:normalViewPr>
  <p:slideViewPr>
    <p:cSldViewPr>
      <p:cViewPr varScale="1">
        <p:scale>
          <a:sx n="117" d="100"/>
          <a:sy n="117" d="100"/>
        </p:scale>
        <p:origin x="405" y="6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4002"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tableStyles" Target="tableStyles.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viewProps" Target="viewProps.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464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de-DE"/>
          </a:p>
        </p:txBody>
      </p:sp>
      <p:sp>
        <p:nvSpPr>
          <p:cNvPr id="32771" name="Rectangle 3"/>
          <p:cNvSpPr>
            <a:spLocks noGrp="1" noChangeArrowheads="1"/>
          </p:cNvSpPr>
          <p:nvPr>
            <p:ph type="dt" idx="1"/>
          </p:nvPr>
        </p:nvSpPr>
        <p:spPr bwMode="auto">
          <a:xfrm>
            <a:off x="3849688" y="0"/>
            <a:ext cx="29464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de-DE"/>
          </a:p>
        </p:txBody>
      </p:sp>
      <p:sp>
        <p:nvSpPr>
          <p:cNvPr id="2662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79450" y="4714875"/>
            <a:ext cx="5438775" cy="44672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2774" name="Rectangle 6"/>
          <p:cNvSpPr>
            <a:spLocks noGrp="1" noChangeArrowheads="1"/>
          </p:cNvSpPr>
          <p:nvPr>
            <p:ph type="ftr" sz="quarter" idx="4"/>
          </p:nvPr>
        </p:nvSpPr>
        <p:spPr bwMode="auto">
          <a:xfrm>
            <a:off x="0" y="9428163"/>
            <a:ext cx="2946400"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de-DE"/>
          </a:p>
        </p:txBody>
      </p:sp>
      <p:sp>
        <p:nvSpPr>
          <p:cNvPr id="32775" name="Rectangle 7"/>
          <p:cNvSpPr>
            <a:spLocks noGrp="1" noChangeArrowheads="1"/>
          </p:cNvSpPr>
          <p:nvPr>
            <p:ph type="sldNum" sz="quarter" idx="5"/>
          </p:nvPr>
        </p:nvSpPr>
        <p:spPr bwMode="auto">
          <a:xfrm>
            <a:off x="3849688" y="9428163"/>
            <a:ext cx="2946400"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EE003B6-34D3-4479-B3C4-BB42F2CB02B0}" type="slidenum">
              <a:rPr lang="de-DE"/>
              <a:pPr>
                <a:defRPr/>
              </a:pPr>
              <a:t>‹Nr.›</a:t>
            </a:fld>
            <a:endParaRPr lang="de-DE"/>
          </a:p>
        </p:txBody>
      </p:sp>
    </p:spTree>
    <p:extLst>
      <p:ext uri="{BB962C8B-B14F-4D97-AF65-F5344CB8AC3E}">
        <p14:creationId xmlns:p14="http://schemas.microsoft.com/office/powerpoint/2010/main" val="610234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1</a:t>
            </a:fld>
            <a:endParaRPr lang="de-DE" dirty="0">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dirty="0">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dirty="0">
              <a:latin typeface="Times New Roman" pitchFamily="18" charset="0"/>
            </a:endParaRPr>
          </a:p>
          <a:p>
            <a:pPr eaLnBrk="1" hangingPunct="1"/>
            <a:r>
              <a:rPr lang="de-DE" altLang="de-DE" dirty="0">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dirty="0">
              <a:latin typeface="Arial" pitchFamily="34" charset="0"/>
            </a:endParaRPr>
          </a:p>
          <a:p>
            <a:pPr eaLnBrk="1" hangingPunct="1"/>
            <a:r>
              <a:rPr lang="de-DE" altLang="de-DE" dirty="0">
                <a:latin typeface="Arial" pitchFamily="34" charset="0"/>
              </a:rPr>
              <a:t> </a:t>
            </a:r>
            <a:r>
              <a:rPr lang="de-AT" altLang="de-DE" dirty="0">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dirty="0">
                <a:latin typeface="Arial" pitchFamily="34" charset="0"/>
              </a:rPr>
            </a:br>
            <a:br>
              <a:rPr lang="de-AT" altLang="de-DE" dirty="0">
                <a:latin typeface="Arial" pitchFamily="34" charset="0"/>
              </a:rPr>
            </a:br>
            <a:r>
              <a:rPr lang="de-AT" altLang="de-DE" dirty="0">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dirty="0">
              <a:latin typeface="Arial" pitchFamily="34" charset="0"/>
            </a:endParaRPr>
          </a:p>
          <a:p>
            <a:pPr eaLnBrk="1" hangingPunct="1"/>
            <a:r>
              <a:rPr lang="de-DE" altLang="de-DE" dirty="0">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dirty="0">
              <a:latin typeface="Times New Roman" pitchFamily="18" charset="0"/>
            </a:endParaRPr>
          </a:p>
        </p:txBody>
      </p:sp>
    </p:spTree>
    <p:extLst>
      <p:ext uri="{BB962C8B-B14F-4D97-AF65-F5344CB8AC3E}">
        <p14:creationId xmlns:p14="http://schemas.microsoft.com/office/powerpoint/2010/main" val="2402832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10</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4174630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11</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3498860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12</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3498860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13</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3498860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14</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832638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15</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36</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4145713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37</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41457136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38</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10397076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39</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1039707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2</a:t>
            </a:fld>
            <a:endParaRPr lang="de-DE" dirty="0">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dirty="0">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dirty="0">
              <a:latin typeface="Times New Roman" pitchFamily="18" charset="0"/>
            </a:endParaRPr>
          </a:p>
          <a:p>
            <a:pPr eaLnBrk="1" hangingPunct="1"/>
            <a:r>
              <a:rPr lang="de-DE" altLang="de-DE" dirty="0">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dirty="0">
              <a:latin typeface="Arial" pitchFamily="34" charset="0"/>
            </a:endParaRPr>
          </a:p>
          <a:p>
            <a:pPr eaLnBrk="1" hangingPunct="1"/>
            <a:r>
              <a:rPr lang="de-DE" altLang="de-DE" dirty="0">
                <a:latin typeface="Arial" pitchFamily="34" charset="0"/>
              </a:rPr>
              <a:t> </a:t>
            </a:r>
            <a:r>
              <a:rPr lang="de-AT" altLang="de-DE" dirty="0">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dirty="0">
                <a:latin typeface="Arial" pitchFamily="34" charset="0"/>
              </a:rPr>
            </a:br>
            <a:br>
              <a:rPr lang="de-AT" altLang="de-DE" dirty="0">
                <a:latin typeface="Arial" pitchFamily="34" charset="0"/>
              </a:rPr>
            </a:br>
            <a:r>
              <a:rPr lang="de-AT" altLang="de-DE" dirty="0">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dirty="0">
              <a:latin typeface="Arial" pitchFamily="34" charset="0"/>
            </a:endParaRPr>
          </a:p>
          <a:p>
            <a:pPr eaLnBrk="1" hangingPunct="1"/>
            <a:r>
              <a:rPr lang="de-DE" altLang="de-DE" dirty="0">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dirty="0">
              <a:latin typeface="Times New Roman" pitchFamily="18" charset="0"/>
            </a:endParaRPr>
          </a:p>
        </p:txBody>
      </p:sp>
    </p:spTree>
    <p:extLst>
      <p:ext uri="{BB962C8B-B14F-4D97-AF65-F5344CB8AC3E}">
        <p14:creationId xmlns:p14="http://schemas.microsoft.com/office/powerpoint/2010/main" val="28378983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40</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41457136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47</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2711103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48</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42591342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49</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42591342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50</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3182689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51</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16321379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52</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11898629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70</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6815733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79</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42134490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80</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4182846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3</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27980244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81</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42134490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82</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3283473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4</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1438837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5</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3937949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6</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2892329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7</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37132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8</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499828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4294967295"/>
          </p:nvPr>
        </p:nvSpPr>
        <p:spPr bwMode="auto">
          <a:xfrm>
            <a:off x="3849911" y="9428164"/>
            <a:ext cx="2946144"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CEE1A4-843C-42E2-8A52-D12F63C4AECA}" type="slidenum">
              <a:rPr lang="de-DE">
                <a:solidFill>
                  <a:srgbClr val="000000"/>
                </a:solidFill>
                <a:latin typeface="Siemens Sans"/>
              </a:rPr>
              <a:pPr/>
              <a:t>9</a:t>
            </a:fld>
            <a:endParaRPr lang="de-DE">
              <a:solidFill>
                <a:srgbClr val="000000"/>
              </a:solidFill>
              <a:latin typeface="Siemens Sans"/>
            </a:endParaRPr>
          </a:p>
        </p:txBody>
      </p:sp>
      <p:sp>
        <p:nvSpPr>
          <p:cNvPr id="18435" name="Rectangle 2"/>
          <p:cNvSpPr>
            <a:spLocks noGrp="1" noRot="1" noChangeAspect="1" noChangeArrowheads="1" noTextEdit="1"/>
          </p:cNvSpPr>
          <p:nvPr>
            <p:ph type="sldImg"/>
          </p:nvPr>
        </p:nvSpPr>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AT">
                <a:latin typeface="Times New Roman" pitchFamily="18" charset="0"/>
              </a:rPr>
              <a:t>Früher glaubte man, man müsse nur abwarten bis ein Kind reif für die Schule sei - daher der Begriff "Schulreife". Heute weiß man, dass das Heranreifen eines Kindes nicht ausreicht, um die Kompetenzen zu erlangen, die es braucht, um die Anforderungen der Schule zu meistern. Der Begriff der "Schulreife" hat sich umgangssprachlich erhalten, während in der Fachsprache der Begriff "Schulfähigkeit", manchmal auch "Schulbereitschaft" bevorzugt wird.</a:t>
            </a:r>
          </a:p>
          <a:p>
            <a:pPr eaLnBrk="1" hangingPunct="1"/>
            <a:endParaRPr lang="de-AT">
              <a:latin typeface="Times New Roman" pitchFamily="18" charset="0"/>
            </a:endParaRPr>
          </a:p>
          <a:p>
            <a:pPr eaLnBrk="1" hangingPunct="1"/>
            <a:r>
              <a:rPr lang="de-DE" altLang="de-DE">
                <a:latin typeface="Arial" pitchFamily="34" charset="0"/>
              </a:rPr>
              <a:t>Die Anforderungen der Schule für die das Kind "reif" sein soll, sind nirgends explizit festgeschrieben. Es kommt auch immer wieder zu Veränderungen, sei es durch Lehrpläne und Richtlinien oder auch durch veränderte Rahmenbedingungen, die die personelle und materielle Ausstattung, die Klassengröße usw. betreffen. Hinzu kommen außerdem die speziellen Unterrichtsbedingungen in jeder einzelnen Klasse. Diese hängen zusammen mit dem Unterrichtsstil der Lehrerin und der pädagogischen Umsetzung der Lernanforderungen, speziell im Anfangsunterricht.</a:t>
            </a:r>
          </a:p>
          <a:p>
            <a:pPr eaLnBrk="1" hangingPunct="1"/>
            <a:endParaRPr lang="de-DE" altLang="de-DE">
              <a:latin typeface="Arial" pitchFamily="34" charset="0"/>
            </a:endParaRPr>
          </a:p>
          <a:p>
            <a:pPr eaLnBrk="1" hangingPunct="1"/>
            <a:r>
              <a:rPr lang="de-DE" altLang="de-DE">
                <a:latin typeface="Arial" pitchFamily="34" charset="0"/>
              </a:rPr>
              <a:t> </a:t>
            </a:r>
            <a:r>
              <a:rPr lang="de-AT" altLang="de-DE">
                <a:latin typeface="Arial" pitchFamily="34" charset="0"/>
              </a:rPr>
              <a:t>Die Anforderungen verändern sich auch dadurch, dass sich das Wissen und Können der Mädchen und Jungen, die in die Schule kommen, erweitert hat. D.h., dass einiges, was vor einigen Jahren noch zum Schulunterricht gehörte, heute bereits vorausgesetzt wird.</a:t>
            </a:r>
            <a:br>
              <a:rPr lang="de-AT" altLang="de-DE">
                <a:latin typeface="Arial" pitchFamily="34" charset="0"/>
              </a:rPr>
            </a:br>
            <a:br>
              <a:rPr lang="de-AT" altLang="de-DE">
                <a:latin typeface="Arial" pitchFamily="34" charset="0"/>
              </a:rPr>
            </a:br>
            <a:r>
              <a:rPr lang="de-AT" altLang="de-DE">
                <a:latin typeface="Arial" pitchFamily="34" charset="0"/>
              </a:rPr>
              <a:t>Es sind die geistigen und sozialen Anregungen und Förderungen, mit denen sich das Kind im Laufe seines bisherigen Lebens in der Familie und im Kindergarten auseinandersetzen konnte, die es schulfähig machen. "Schulfähigkeit" soll aber nicht heißen, dass das Kind schon zu allem fähig ist, was in der Schule verlangt wird. Ein Schulkind wird das Kind in der Schule. Eltern und Erzieherinnen, für die sich die Frage nach der Schulreife eines Kindes stellt, sollten also der Frage nachgehen: "Ist das Kind fähig und bereit, ein Schulkind zu werden?" </a:t>
            </a:r>
          </a:p>
          <a:p>
            <a:pPr eaLnBrk="1" hangingPunct="1"/>
            <a:endParaRPr lang="de-AT">
              <a:latin typeface="Arial" pitchFamily="34" charset="0"/>
            </a:endParaRPr>
          </a:p>
          <a:p>
            <a:pPr eaLnBrk="1" hangingPunct="1"/>
            <a:r>
              <a:rPr lang="de-DE" altLang="de-DE">
                <a:latin typeface="Arial" pitchFamily="34" charset="0"/>
              </a:rPr>
              <a:t>Früher hat man sich sehr stark auf kognitive Aspekte konzentriert und versucht, diese mit Schuleingangstests zu erfassen. Die Ergebnisse waren so wenig zuverlässig, dass diese Tests heute nicht mehr auf breiter Basis eingesetzt werden. Heute weiß man, dass auch anderen Faktoren eine entscheidende Bedeutung für den Schulerfolg zukommt. Zu den Anforderungen der Schulfähigkeit gehören kognitive Leistungen, soziale Kompetenzen so wie die Kompetenzen der Arbeitshaltung und Motivation. </a:t>
            </a:r>
            <a:endParaRPr lang="en-US">
              <a:latin typeface="Times New Roman" pitchFamily="18" charset="0"/>
            </a:endParaRPr>
          </a:p>
        </p:txBody>
      </p:sp>
    </p:spTree>
    <p:extLst>
      <p:ext uri="{BB962C8B-B14F-4D97-AF65-F5344CB8AC3E}">
        <p14:creationId xmlns:p14="http://schemas.microsoft.com/office/powerpoint/2010/main" val="2318090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BCE3A357-2F40-4A57-A000-DC8C49C59319}" type="datetime1">
              <a:rPr lang="de-DE" smtClean="0">
                <a:solidFill>
                  <a:prstClr val="black">
                    <a:tint val="75000"/>
                  </a:prstClr>
                </a:solidFill>
              </a:rPr>
              <a:t>15.10.2019</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lvl1pPr>
              <a:defRPr/>
            </a:lvl1pPr>
          </a:lstStyle>
          <a:p>
            <a:pPr>
              <a:defRPr/>
            </a:pPr>
            <a:r>
              <a:rPr lang="de-DE">
                <a:solidFill>
                  <a:prstClr val="black">
                    <a:tint val="75000"/>
                  </a:prstClr>
                </a:solidFill>
              </a:rPr>
              <a:t>Mag. Veronika Kerschbaumer</a:t>
            </a:r>
          </a:p>
        </p:txBody>
      </p:sp>
    </p:spTree>
    <p:extLst>
      <p:ext uri="{BB962C8B-B14F-4D97-AF65-F5344CB8AC3E}">
        <p14:creationId xmlns:p14="http://schemas.microsoft.com/office/powerpoint/2010/main" val="228816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CEEC083E-ABCE-4B8B-94C0-26DDCD25FC9A}" type="datetime1">
              <a:rPr lang="de-DE" smtClean="0">
                <a:solidFill>
                  <a:prstClr val="black">
                    <a:tint val="75000"/>
                  </a:prstClr>
                </a:solidFill>
              </a:rPr>
              <a:t>15.10.2019</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lvl1pPr>
              <a:defRPr/>
            </a:lvl1pPr>
          </a:lstStyle>
          <a:p>
            <a:pPr>
              <a:defRPr/>
            </a:pPr>
            <a:r>
              <a:rPr lang="de-DE">
                <a:solidFill>
                  <a:prstClr val="black">
                    <a:tint val="75000"/>
                  </a:prstClr>
                </a:solidFill>
              </a:rPr>
              <a:t>Mag. Veronika Kerschbaumer</a:t>
            </a:r>
          </a:p>
        </p:txBody>
      </p:sp>
    </p:spTree>
    <p:extLst>
      <p:ext uri="{BB962C8B-B14F-4D97-AF65-F5344CB8AC3E}">
        <p14:creationId xmlns:p14="http://schemas.microsoft.com/office/powerpoint/2010/main" val="1917594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45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7273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55010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829556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06379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777487"/>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44855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8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6406881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9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136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4676A0EB-DB0D-40AE-84A6-BB5A38F16E84}" type="datetime1">
              <a:rPr lang="de-DE" smtClean="0">
                <a:solidFill>
                  <a:prstClr val="black">
                    <a:tint val="75000"/>
                  </a:prstClr>
                </a:solidFill>
              </a:rPr>
              <a:t>15.10.2019</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lvl1pPr>
              <a:defRPr/>
            </a:lvl1pPr>
          </a:lstStyle>
          <a:p>
            <a:pPr>
              <a:defRPr/>
            </a:pPr>
            <a:r>
              <a:rPr lang="de-DE">
                <a:solidFill>
                  <a:prstClr val="black">
                    <a:tint val="75000"/>
                  </a:prstClr>
                </a:solidFill>
              </a:rPr>
              <a:t>Mag. Veronika Kerschbaumer</a:t>
            </a:r>
          </a:p>
        </p:txBody>
      </p:sp>
    </p:spTree>
    <p:extLst>
      <p:ext uri="{BB962C8B-B14F-4D97-AF65-F5344CB8AC3E}">
        <p14:creationId xmlns:p14="http://schemas.microsoft.com/office/powerpoint/2010/main" val="30101728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28086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15530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4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99081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6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5588228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8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0523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9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29878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0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150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1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5983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2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9745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AndTx">
  <p:cSld name="Titel, Inhalt und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648200" y="1600200"/>
            <a:ext cx="4038600" cy="452596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fld id="{5FEAD6E6-F989-46AA-BAE8-833925C49AA4}" type="datetime1">
              <a:rPr lang="de-DE" smtClean="0">
                <a:solidFill>
                  <a:srgbClr val="000000"/>
                </a:solidFill>
              </a:rPr>
              <a:t>15.10.2019</a:t>
            </a:fld>
            <a:endParaRPr lang="de-D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de-DE">
                <a:solidFill>
                  <a:srgbClr val="000000"/>
                </a:solidFill>
              </a:rPr>
              <a:t>Mag. Veronika Kerschbaumer</a:t>
            </a:r>
          </a:p>
        </p:txBody>
      </p:sp>
      <p:sp>
        <p:nvSpPr>
          <p:cNvPr id="7" name="Rectangle 6"/>
          <p:cNvSpPr>
            <a:spLocks noGrp="1" noChangeArrowheads="1"/>
          </p:cNvSpPr>
          <p:nvPr>
            <p:ph type="sldNum" sz="quarter" idx="12"/>
          </p:nvPr>
        </p:nvSpPr>
        <p:spPr>
          <a:ln/>
        </p:spPr>
        <p:txBody>
          <a:bodyPr/>
          <a:lstStyle>
            <a:lvl1pPr>
              <a:defRPr/>
            </a:lvl1pPr>
          </a:lstStyle>
          <a:p>
            <a:pPr>
              <a:defRPr/>
            </a:pPr>
            <a:fld id="{20F52521-0B48-4DBE-9BDA-53F8FD925158}"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3814465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pPr>
              <a:defRPr/>
            </a:pPr>
            <a:fld id="{6DF0BABD-8802-48E5-B3C6-43542E70D058}" type="datetime1">
              <a:rPr lang="de-DE" smtClean="0">
                <a:solidFill>
                  <a:prstClr val="black">
                    <a:tint val="75000"/>
                  </a:prstClr>
                </a:solidFill>
              </a:rPr>
              <a:t>15.10.2019</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lvl1pPr>
              <a:defRPr/>
            </a:lvl1pPr>
          </a:lstStyle>
          <a:p>
            <a:pPr>
              <a:defRPr/>
            </a:pPr>
            <a:r>
              <a:rPr lang="de-DE">
                <a:solidFill>
                  <a:prstClr val="black">
                    <a:tint val="75000"/>
                  </a:prstClr>
                </a:solidFill>
              </a:rPr>
              <a:t>Mag. Veronika Kerschbaumer</a:t>
            </a:r>
          </a:p>
        </p:txBody>
      </p:sp>
    </p:spTree>
    <p:extLst>
      <p:ext uri="{BB962C8B-B14F-4D97-AF65-F5344CB8AC3E}">
        <p14:creationId xmlns:p14="http://schemas.microsoft.com/office/powerpoint/2010/main" val="1879014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4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76416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5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25824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8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4739544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30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7096419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3_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43087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AT"/>
          </a:p>
        </p:txBody>
      </p:sp>
      <p:sp>
        <p:nvSpPr>
          <p:cNvPr id="4" name="Datumsplatzhalter 3"/>
          <p:cNvSpPr>
            <a:spLocks noGrp="1"/>
          </p:cNvSpPr>
          <p:nvPr>
            <p:ph type="dt" sz="half" idx="10"/>
          </p:nvPr>
        </p:nvSpPr>
        <p:spPr/>
        <p:txBody>
          <a:bodyPr/>
          <a:lstStyle/>
          <a:p>
            <a:fld id="{A31D36BB-8AD2-464E-8678-BD4DA9CFB17F}" type="datetimeFigureOut">
              <a:rPr lang="de-AT" smtClean="0"/>
              <a:t>15.10.2019</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8A6EDC63-770B-463C-B5FA-31A14AE7CA7A}" type="slidenum">
              <a:rPr lang="de-AT" smtClean="0"/>
              <a:t>‹Nr.›</a:t>
            </a:fld>
            <a:endParaRPr lang="de-AT"/>
          </a:p>
        </p:txBody>
      </p:sp>
    </p:spTree>
    <p:extLst>
      <p:ext uri="{BB962C8B-B14F-4D97-AF65-F5344CB8AC3E}">
        <p14:creationId xmlns:p14="http://schemas.microsoft.com/office/powerpoint/2010/main" val="35533086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A31D36BB-8AD2-464E-8678-BD4DA9CFB17F}" type="datetimeFigureOut">
              <a:rPr lang="de-AT" smtClean="0"/>
              <a:t>15.10.2019</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8A6EDC63-770B-463C-B5FA-31A14AE7CA7A}" type="slidenum">
              <a:rPr lang="de-AT" smtClean="0"/>
              <a:t>‹Nr.›</a:t>
            </a:fld>
            <a:endParaRPr lang="de-AT"/>
          </a:p>
        </p:txBody>
      </p:sp>
    </p:spTree>
    <p:extLst>
      <p:ext uri="{BB962C8B-B14F-4D97-AF65-F5344CB8AC3E}">
        <p14:creationId xmlns:p14="http://schemas.microsoft.com/office/powerpoint/2010/main" val="19634897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A31D36BB-8AD2-464E-8678-BD4DA9CFB17F}" type="datetimeFigureOut">
              <a:rPr lang="de-AT" smtClean="0"/>
              <a:t>15.10.2019</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8A6EDC63-770B-463C-B5FA-31A14AE7CA7A}" type="slidenum">
              <a:rPr lang="de-AT" smtClean="0"/>
              <a:t>‹Nr.›</a:t>
            </a:fld>
            <a:endParaRPr lang="de-AT"/>
          </a:p>
        </p:txBody>
      </p:sp>
    </p:spTree>
    <p:extLst>
      <p:ext uri="{BB962C8B-B14F-4D97-AF65-F5344CB8AC3E}">
        <p14:creationId xmlns:p14="http://schemas.microsoft.com/office/powerpoint/2010/main" val="182854126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p:cNvSpPr>
            <a:spLocks noGrp="1"/>
          </p:cNvSpPr>
          <p:nvPr>
            <p:ph type="dt" sz="half" idx="10"/>
          </p:nvPr>
        </p:nvSpPr>
        <p:spPr/>
        <p:txBody>
          <a:bodyPr/>
          <a:lstStyle/>
          <a:p>
            <a:fld id="{A31D36BB-8AD2-464E-8678-BD4DA9CFB17F}" type="datetimeFigureOut">
              <a:rPr lang="de-AT" smtClean="0"/>
              <a:t>15.10.2019</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8A6EDC63-770B-463C-B5FA-31A14AE7CA7A}" type="slidenum">
              <a:rPr lang="de-AT" smtClean="0"/>
              <a:t>‹Nr.›</a:t>
            </a:fld>
            <a:endParaRPr lang="de-AT"/>
          </a:p>
        </p:txBody>
      </p:sp>
    </p:spTree>
    <p:extLst>
      <p:ext uri="{BB962C8B-B14F-4D97-AF65-F5344CB8AC3E}">
        <p14:creationId xmlns:p14="http://schemas.microsoft.com/office/powerpoint/2010/main" val="20816114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p:cNvSpPr>
            <a:spLocks noGrp="1"/>
          </p:cNvSpPr>
          <p:nvPr>
            <p:ph type="dt" sz="half" idx="10"/>
          </p:nvPr>
        </p:nvSpPr>
        <p:spPr/>
        <p:txBody>
          <a:bodyPr/>
          <a:lstStyle/>
          <a:p>
            <a:fld id="{A31D36BB-8AD2-464E-8678-BD4DA9CFB17F}" type="datetimeFigureOut">
              <a:rPr lang="de-AT" smtClean="0"/>
              <a:t>15.10.2019</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8A6EDC63-770B-463C-B5FA-31A14AE7CA7A}" type="slidenum">
              <a:rPr lang="de-AT" smtClean="0"/>
              <a:t>‹Nr.›</a:t>
            </a:fld>
            <a:endParaRPr lang="de-AT"/>
          </a:p>
        </p:txBody>
      </p:sp>
    </p:spTree>
    <p:extLst>
      <p:ext uri="{BB962C8B-B14F-4D97-AF65-F5344CB8AC3E}">
        <p14:creationId xmlns:p14="http://schemas.microsoft.com/office/powerpoint/2010/main" val="1818099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2CCEAF4A-29F5-44D8-AEDB-4E47479D26C0}" type="datetime1">
              <a:rPr lang="de-DE" smtClean="0">
                <a:solidFill>
                  <a:prstClr val="black">
                    <a:tint val="75000"/>
                  </a:prstClr>
                </a:solidFill>
              </a:rPr>
              <a:t>15.10.2019</a:t>
            </a:fld>
            <a:endParaRPr lang="de-DE">
              <a:solidFill>
                <a:prstClr val="black">
                  <a:tint val="75000"/>
                </a:prstClr>
              </a:solidFill>
            </a:endParaRPr>
          </a:p>
        </p:txBody>
      </p:sp>
      <p:sp>
        <p:nvSpPr>
          <p:cNvPr id="6" name="Fußzeilenplatzhalter 4"/>
          <p:cNvSpPr>
            <a:spLocks noGrp="1"/>
          </p:cNvSpPr>
          <p:nvPr>
            <p:ph type="ftr" sz="quarter" idx="11"/>
          </p:nvPr>
        </p:nvSpPr>
        <p:spPr/>
        <p:txBody>
          <a:bodyPr/>
          <a:lstStyle>
            <a:lvl1pPr>
              <a:defRPr/>
            </a:lvl1pPr>
          </a:lstStyle>
          <a:p>
            <a:pPr>
              <a:defRPr/>
            </a:pPr>
            <a:r>
              <a:rPr lang="de-DE">
                <a:solidFill>
                  <a:prstClr val="black">
                    <a:tint val="75000"/>
                  </a:prstClr>
                </a:solidFill>
              </a:rPr>
              <a:t>Mag. Veronika Kerschbaumer</a:t>
            </a:r>
          </a:p>
        </p:txBody>
      </p:sp>
    </p:spTree>
    <p:extLst>
      <p:ext uri="{BB962C8B-B14F-4D97-AF65-F5344CB8AC3E}">
        <p14:creationId xmlns:p14="http://schemas.microsoft.com/office/powerpoint/2010/main" val="408554193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2"/>
          <p:cNvSpPr>
            <a:spLocks noGrp="1"/>
          </p:cNvSpPr>
          <p:nvPr>
            <p:ph type="dt" sz="half" idx="10"/>
          </p:nvPr>
        </p:nvSpPr>
        <p:spPr/>
        <p:txBody>
          <a:bodyPr/>
          <a:lstStyle/>
          <a:p>
            <a:fld id="{A31D36BB-8AD2-464E-8678-BD4DA9CFB17F}" type="datetimeFigureOut">
              <a:rPr lang="de-AT" smtClean="0"/>
              <a:t>15.10.2019</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8A6EDC63-770B-463C-B5FA-31A14AE7CA7A}" type="slidenum">
              <a:rPr lang="de-AT" smtClean="0"/>
              <a:t>‹Nr.›</a:t>
            </a:fld>
            <a:endParaRPr lang="de-AT"/>
          </a:p>
        </p:txBody>
      </p:sp>
    </p:spTree>
    <p:extLst>
      <p:ext uri="{BB962C8B-B14F-4D97-AF65-F5344CB8AC3E}">
        <p14:creationId xmlns:p14="http://schemas.microsoft.com/office/powerpoint/2010/main" val="7278583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31D36BB-8AD2-464E-8678-BD4DA9CFB17F}" type="datetimeFigureOut">
              <a:rPr lang="de-AT" smtClean="0"/>
              <a:t>15.10.2019</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8A6EDC63-770B-463C-B5FA-31A14AE7CA7A}" type="slidenum">
              <a:rPr lang="de-AT" smtClean="0"/>
              <a:t>‹Nr.›</a:t>
            </a:fld>
            <a:endParaRPr lang="de-AT"/>
          </a:p>
        </p:txBody>
      </p:sp>
    </p:spTree>
    <p:extLst>
      <p:ext uri="{BB962C8B-B14F-4D97-AF65-F5344CB8AC3E}">
        <p14:creationId xmlns:p14="http://schemas.microsoft.com/office/powerpoint/2010/main" val="324638319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A31D36BB-8AD2-464E-8678-BD4DA9CFB17F}" type="datetimeFigureOut">
              <a:rPr lang="de-AT" smtClean="0"/>
              <a:t>15.10.2019</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8A6EDC63-770B-463C-B5FA-31A14AE7CA7A}" type="slidenum">
              <a:rPr lang="de-AT" smtClean="0"/>
              <a:t>‹Nr.›</a:t>
            </a:fld>
            <a:endParaRPr lang="de-AT"/>
          </a:p>
        </p:txBody>
      </p:sp>
    </p:spTree>
    <p:extLst>
      <p:ext uri="{BB962C8B-B14F-4D97-AF65-F5344CB8AC3E}">
        <p14:creationId xmlns:p14="http://schemas.microsoft.com/office/powerpoint/2010/main" val="33947686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A31D36BB-8AD2-464E-8678-BD4DA9CFB17F}" type="datetimeFigureOut">
              <a:rPr lang="de-AT" smtClean="0"/>
              <a:t>15.10.2019</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8A6EDC63-770B-463C-B5FA-31A14AE7CA7A}" type="slidenum">
              <a:rPr lang="de-AT" smtClean="0"/>
              <a:t>‹Nr.›</a:t>
            </a:fld>
            <a:endParaRPr lang="de-AT"/>
          </a:p>
        </p:txBody>
      </p:sp>
    </p:spTree>
    <p:extLst>
      <p:ext uri="{BB962C8B-B14F-4D97-AF65-F5344CB8AC3E}">
        <p14:creationId xmlns:p14="http://schemas.microsoft.com/office/powerpoint/2010/main" val="1109733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A31D36BB-8AD2-464E-8678-BD4DA9CFB17F}" type="datetimeFigureOut">
              <a:rPr lang="de-AT" smtClean="0"/>
              <a:t>15.10.2019</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8A6EDC63-770B-463C-B5FA-31A14AE7CA7A}" type="slidenum">
              <a:rPr lang="de-AT" smtClean="0"/>
              <a:t>‹Nr.›</a:t>
            </a:fld>
            <a:endParaRPr lang="de-AT"/>
          </a:p>
        </p:txBody>
      </p:sp>
    </p:spTree>
    <p:extLst>
      <p:ext uri="{BB962C8B-B14F-4D97-AF65-F5344CB8AC3E}">
        <p14:creationId xmlns:p14="http://schemas.microsoft.com/office/powerpoint/2010/main" val="23344280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A31D36BB-8AD2-464E-8678-BD4DA9CFB17F}" type="datetimeFigureOut">
              <a:rPr lang="de-AT" smtClean="0"/>
              <a:t>15.10.2019</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8A6EDC63-770B-463C-B5FA-31A14AE7CA7A}" type="slidenum">
              <a:rPr lang="de-AT" smtClean="0"/>
              <a:t>‹Nr.›</a:t>
            </a:fld>
            <a:endParaRPr lang="de-AT"/>
          </a:p>
        </p:txBody>
      </p:sp>
    </p:spTree>
    <p:extLst>
      <p:ext uri="{BB962C8B-B14F-4D97-AF65-F5344CB8AC3E}">
        <p14:creationId xmlns:p14="http://schemas.microsoft.com/office/powerpoint/2010/main" val="2551655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788E4E10-76DE-4302-9835-42A249B3A844}" type="datetime1">
              <a:rPr lang="de-DE" smtClean="0">
                <a:solidFill>
                  <a:prstClr val="black">
                    <a:tint val="75000"/>
                  </a:prstClr>
                </a:solidFill>
              </a:rPr>
              <a:t>15.10.2019</a:t>
            </a:fld>
            <a:endParaRPr lang="de-DE">
              <a:solidFill>
                <a:prstClr val="black">
                  <a:tint val="75000"/>
                </a:prstClr>
              </a:solidFill>
            </a:endParaRPr>
          </a:p>
        </p:txBody>
      </p:sp>
      <p:sp>
        <p:nvSpPr>
          <p:cNvPr id="8" name="Fußzeilenplatzhalter 4"/>
          <p:cNvSpPr>
            <a:spLocks noGrp="1"/>
          </p:cNvSpPr>
          <p:nvPr>
            <p:ph type="ftr" sz="quarter" idx="11"/>
          </p:nvPr>
        </p:nvSpPr>
        <p:spPr/>
        <p:txBody>
          <a:bodyPr/>
          <a:lstStyle>
            <a:lvl1pPr>
              <a:defRPr/>
            </a:lvl1pPr>
          </a:lstStyle>
          <a:p>
            <a:pPr>
              <a:defRPr/>
            </a:pPr>
            <a:r>
              <a:rPr lang="de-DE">
                <a:solidFill>
                  <a:prstClr val="black">
                    <a:tint val="75000"/>
                  </a:prstClr>
                </a:solidFill>
              </a:rPr>
              <a:t>Mag. Veronika Kerschbaumer</a:t>
            </a:r>
          </a:p>
        </p:txBody>
      </p:sp>
    </p:spTree>
    <p:extLst>
      <p:ext uri="{BB962C8B-B14F-4D97-AF65-F5344CB8AC3E}">
        <p14:creationId xmlns:p14="http://schemas.microsoft.com/office/powerpoint/2010/main" val="357412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AB5C22EC-679A-452F-9708-4DCC644C3561}" type="datetime1">
              <a:rPr lang="de-DE" smtClean="0">
                <a:solidFill>
                  <a:prstClr val="black">
                    <a:tint val="75000"/>
                  </a:prstClr>
                </a:solidFill>
              </a:rPr>
              <a:t>15.10.2019</a:t>
            </a:fld>
            <a:endParaRPr lang="de-DE">
              <a:solidFill>
                <a:prstClr val="black">
                  <a:tint val="75000"/>
                </a:prstClr>
              </a:solidFill>
            </a:endParaRPr>
          </a:p>
        </p:txBody>
      </p:sp>
      <p:sp>
        <p:nvSpPr>
          <p:cNvPr id="4" name="Fußzeilenplatzhalter 4"/>
          <p:cNvSpPr>
            <a:spLocks noGrp="1"/>
          </p:cNvSpPr>
          <p:nvPr>
            <p:ph type="ftr" sz="quarter" idx="11"/>
          </p:nvPr>
        </p:nvSpPr>
        <p:spPr/>
        <p:txBody>
          <a:bodyPr/>
          <a:lstStyle>
            <a:lvl1pPr>
              <a:defRPr/>
            </a:lvl1pPr>
          </a:lstStyle>
          <a:p>
            <a:pPr>
              <a:defRPr/>
            </a:pPr>
            <a:r>
              <a:rPr lang="de-DE">
                <a:solidFill>
                  <a:prstClr val="black">
                    <a:tint val="75000"/>
                  </a:prstClr>
                </a:solidFill>
              </a:rPr>
              <a:t>Mag. Veronika Kerschbaumer</a:t>
            </a:r>
          </a:p>
        </p:txBody>
      </p:sp>
    </p:spTree>
    <p:extLst>
      <p:ext uri="{BB962C8B-B14F-4D97-AF65-F5344CB8AC3E}">
        <p14:creationId xmlns:p14="http://schemas.microsoft.com/office/powerpoint/2010/main" val="3482088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C82B8CD-6D39-4684-A7C8-55F8AFBA546B}" type="datetime1">
              <a:rPr lang="de-DE" smtClean="0">
                <a:solidFill>
                  <a:prstClr val="black">
                    <a:tint val="75000"/>
                  </a:prstClr>
                </a:solidFill>
              </a:rPr>
              <a:t>15.10.2019</a:t>
            </a:fld>
            <a:endParaRPr lang="de-DE">
              <a:solidFill>
                <a:prstClr val="black">
                  <a:tint val="75000"/>
                </a:prstClr>
              </a:solidFill>
            </a:endParaRPr>
          </a:p>
        </p:txBody>
      </p:sp>
      <p:sp>
        <p:nvSpPr>
          <p:cNvPr id="3" name="Fußzeilenplatzhalter 4"/>
          <p:cNvSpPr>
            <a:spLocks noGrp="1"/>
          </p:cNvSpPr>
          <p:nvPr>
            <p:ph type="ftr" sz="quarter" idx="11"/>
          </p:nvPr>
        </p:nvSpPr>
        <p:spPr/>
        <p:txBody>
          <a:bodyPr/>
          <a:lstStyle>
            <a:lvl1pPr>
              <a:defRPr/>
            </a:lvl1pPr>
          </a:lstStyle>
          <a:p>
            <a:pPr>
              <a:defRPr/>
            </a:pPr>
            <a:r>
              <a:rPr lang="de-DE">
                <a:solidFill>
                  <a:prstClr val="black">
                    <a:tint val="75000"/>
                  </a:prstClr>
                </a:solidFill>
              </a:rPr>
              <a:t>Mag. Veronika Kerschbaumer</a:t>
            </a:r>
          </a:p>
        </p:txBody>
      </p:sp>
    </p:spTree>
    <p:extLst>
      <p:ext uri="{BB962C8B-B14F-4D97-AF65-F5344CB8AC3E}">
        <p14:creationId xmlns:p14="http://schemas.microsoft.com/office/powerpoint/2010/main" val="1986407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p:cNvSpPr>
            <a:spLocks noGrp="1"/>
          </p:cNvSpPr>
          <p:nvPr>
            <p:ph type="dt" sz="half" idx="10"/>
          </p:nvPr>
        </p:nvSpPr>
        <p:spPr/>
        <p:txBody>
          <a:bodyPr/>
          <a:lstStyle>
            <a:lvl1pPr>
              <a:defRPr/>
            </a:lvl1pPr>
          </a:lstStyle>
          <a:p>
            <a:pPr>
              <a:defRPr/>
            </a:pPr>
            <a:fld id="{655CA802-7F8B-4712-B1BE-05C67828902A}" type="datetime1">
              <a:rPr lang="de-DE" smtClean="0">
                <a:solidFill>
                  <a:prstClr val="black">
                    <a:tint val="75000"/>
                  </a:prstClr>
                </a:solidFill>
              </a:rPr>
              <a:t>15.10.2019</a:t>
            </a:fld>
            <a:endParaRPr lang="de-DE">
              <a:solidFill>
                <a:prstClr val="black">
                  <a:tint val="75000"/>
                </a:prstClr>
              </a:solidFill>
            </a:endParaRPr>
          </a:p>
        </p:txBody>
      </p:sp>
      <p:sp>
        <p:nvSpPr>
          <p:cNvPr id="6" name="Fußzeilenplatzhalter 4"/>
          <p:cNvSpPr>
            <a:spLocks noGrp="1"/>
          </p:cNvSpPr>
          <p:nvPr>
            <p:ph type="ftr" sz="quarter" idx="11"/>
          </p:nvPr>
        </p:nvSpPr>
        <p:spPr/>
        <p:txBody>
          <a:bodyPr/>
          <a:lstStyle>
            <a:lvl1pPr>
              <a:defRPr/>
            </a:lvl1pPr>
          </a:lstStyle>
          <a:p>
            <a:pPr>
              <a:defRPr/>
            </a:pPr>
            <a:r>
              <a:rPr lang="de-DE">
                <a:solidFill>
                  <a:prstClr val="black">
                    <a:tint val="75000"/>
                  </a:prstClr>
                </a:solidFill>
              </a:rPr>
              <a:t>Mag. Veronika Kerschbaumer</a:t>
            </a:r>
          </a:p>
        </p:txBody>
      </p:sp>
    </p:spTree>
    <p:extLst>
      <p:ext uri="{BB962C8B-B14F-4D97-AF65-F5344CB8AC3E}">
        <p14:creationId xmlns:p14="http://schemas.microsoft.com/office/powerpoint/2010/main" val="2938368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p:cNvSpPr>
            <a:spLocks noGrp="1"/>
          </p:cNvSpPr>
          <p:nvPr>
            <p:ph type="dt" sz="half" idx="10"/>
          </p:nvPr>
        </p:nvSpPr>
        <p:spPr/>
        <p:txBody>
          <a:bodyPr/>
          <a:lstStyle>
            <a:lvl1pPr>
              <a:defRPr/>
            </a:lvl1pPr>
          </a:lstStyle>
          <a:p>
            <a:pPr>
              <a:defRPr/>
            </a:pPr>
            <a:fld id="{D5217934-A12C-4CA0-9D70-80BB131FDDF7}" type="datetime1">
              <a:rPr lang="de-DE" smtClean="0">
                <a:solidFill>
                  <a:prstClr val="black">
                    <a:tint val="75000"/>
                  </a:prstClr>
                </a:solidFill>
              </a:rPr>
              <a:t>15.10.2019</a:t>
            </a:fld>
            <a:endParaRPr lang="de-DE">
              <a:solidFill>
                <a:prstClr val="black">
                  <a:tint val="75000"/>
                </a:prstClr>
              </a:solidFill>
            </a:endParaRPr>
          </a:p>
        </p:txBody>
      </p:sp>
      <p:sp>
        <p:nvSpPr>
          <p:cNvPr id="6" name="Fußzeilenplatzhalter 4"/>
          <p:cNvSpPr>
            <a:spLocks noGrp="1"/>
          </p:cNvSpPr>
          <p:nvPr>
            <p:ph type="ftr" sz="quarter" idx="11"/>
          </p:nvPr>
        </p:nvSpPr>
        <p:spPr/>
        <p:txBody>
          <a:bodyPr/>
          <a:lstStyle>
            <a:lvl1pPr>
              <a:defRPr/>
            </a:lvl1pPr>
          </a:lstStyle>
          <a:p>
            <a:pPr>
              <a:defRPr/>
            </a:pPr>
            <a:r>
              <a:rPr lang="de-DE">
                <a:solidFill>
                  <a:prstClr val="black">
                    <a:tint val="75000"/>
                  </a:prstClr>
                </a:solidFill>
              </a:rPr>
              <a:t>Mag. Veronika Kerschbaumer</a:t>
            </a:r>
          </a:p>
        </p:txBody>
      </p:sp>
    </p:spTree>
    <p:extLst>
      <p:ext uri="{BB962C8B-B14F-4D97-AF65-F5344CB8AC3E}">
        <p14:creationId xmlns:p14="http://schemas.microsoft.com/office/powerpoint/2010/main" val="37629428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2.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42000"/>
          </a:schemeClr>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28552B4-6CCE-4B2B-BE72-0D3C9A452A92}" type="datetime1">
              <a:rPr lang="de-DE" smtClean="0">
                <a:solidFill>
                  <a:prstClr val="black">
                    <a:tint val="75000"/>
                  </a:prstClr>
                </a:solidFill>
              </a:rPr>
              <a:t>15.10.2019</a:t>
            </a:fld>
            <a:endParaRPr lang="de-DE">
              <a:solidFill>
                <a:prstClr val="black">
                  <a:tint val="75000"/>
                </a:prstClr>
              </a:solidFill>
            </a:endParaRP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de-DE" dirty="0">
                <a:solidFill>
                  <a:prstClr val="black">
                    <a:tint val="75000"/>
                  </a:prstClr>
                </a:solidFill>
              </a:rPr>
              <a:t>Mag. Veronika Kerschbaumer</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B18D2A4-0AA4-4D27-ABB5-BA779A82E85C}" type="slidenum">
              <a:rPr lang="de-DE">
                <a:solidFill>
                  <a:prstClr val="black">
                    <a:tint val="75000"/>
                  </a:prstClr>
                </a:solidFill>
              </a:rPr>
              <a:pPr>
                <a:defRPr/>
              </a:pPr>
              <a:t>‹Nr.›</a:t>
            </a:fld>
            <a:endParaRPr lang="de-DE" dirty="0">
              <a:solidFill>
                <a:prstClr val="black">
                  <a:tint val="75000"/>
                </a:prstClr>
              </a:solidFill>
            </a:endParaRPr>
          </a:p>
        </p:txBody>
      </p:sp>
    </p:spTree>
    <p:extLst>
      <p:ext uri="{BB962C8B-B14F-4D97-AF65-F5344CB8AC3E}">
        <p14:creationId xmlns:p14="http://schemas.microsoft.com/office/powerpoint/2010/main" val="4012014948"/>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7" r:id="rId10"/>
    <p:sldLayoutId id="2147484020" r:id="rId11"/>
    <p:sldLayoutId id="2147484021" r:id="rId12"/>
    <p:sldLayoutId id="2147484022" r:id="rId13"/>
    <p:sldLayoutId id="2147484023" r:id="rId14"/>
    <p:sldLayoutId id="2147484024" r:id="rId15"/>
    <p:sldLayoutId id="2147484025" r:id="rId16"/>
    <p:sldLayoutId id="2147484026" r:id="rId17"/>
    <p:sldLayoutId id="2147484027" r:id="rId18"/>
    <p:sldLayoutId id="2147484028" r:id="rId19"/>
    <p:sldLayoutId id="2147484030" r:id="rId20"/>
    <p:sldLayoutId id="2147484031" r:id="rId21"/>
    <p:sldLayoutId id="2147484033" r:id="rId22"/>
    <p:sldLayoutId id="2147484035" r:id="rId23"/>
    <p:sldLayoutId id="2147484037" r:id="rId24"/>
    <p:sldLayoutId id="2147484038" r:id="rId25"/>
    <p:sldLayoutId id="2147484039" r:id="rId26"/>
    <p:sldLayoutId id="2147484040" r:id="rId27"/>
    <p:sldLayoutId id="2147484041" r:id="rId28"/>
    <p:sldLayoutId id="2147484042" r:id="rId29"/>
    <p:sldLayoutId id="2147484044" r:id="rId30"/>
    <p:sldLayoutId id="2147484045" r:id="rId31"/>
    <p:sldLayoutId id="2147484048" r:id="rId32"/>
    <p:sldLayoutId id="2147484050" r:id="rId33"/>
    <p:sldLayoutId id="2147484051" r:id="rId34"/>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A31D36BB-8AD2-464E-8678-BD4DA9CFB17F}" type="datetimeFigureOut">
              <a:rPr lang="de-AT" smtClean="0"/>
              <a:pPr/>
              <a:t>15.10.2019</a:t>
            </a:fld>
            <a:endParaRPr lang="de-AT"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de-AT" dirty="0"/>
              <a:t>Mag. Veronika Kerschbaumer</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de-AT" dirty="0"/>
              <a:t>1</a:t>
            </a:r>
          </a:p>
        </p:txBody>
      </p:sp>
    </p:spTree>
    <p:extLst>
      <p:ext uri="{BB962C8B-B14F-4D97-AF65-F5344CB8AC3E}">
        <p14:creationId xmlns:p14="http://schemas.microsoft.com/office/powerpoint/2010/main" val="3873128935"/>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image" Target="../media/image2.jpeg"/><Relationship Id="rId5" Type="http://schemas.openxmlformats.org/officeDocument/2006/relationships/hyperlink" Target="http://www.glueckwuenscher.de/abschied-grundschule" TargetMode="External"/><Relationship Id="rId4" Type="http://schemas.openxmlformats.org/officeDocument/2006/relationships/hyperlink" Target="http://dein-stadt-shirt.de/designs/schulanf%C3%A4ngerin"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hyperlink" Target="https://bildung.bmbwf.gv.at/schulen/bw/nm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3" Type="http://schemas.openxmlformats.org/officeDocument/2006/relationships/hyperlink" Target="https://bildung.bmbwf.gv.at/schulen/bw/nms/index.html" TargetMode="External"/><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3" Type="http://schemas.openxmlformats.org/officeDocument/2006/relationships/hyperlink" Target="https://bildung.bmbwf.gv.at/schulen/bw/nms/index.html" TargetMode="External"/><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3" Type="http://schemas.openxmlformats.org/officeDocument/2006/relationships/hyperlink" Target="https://bildung.bmbwf.gv.at/schulen/bw/nms/index.html" TargetMode="External"/><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direktion@campusmirabell-nms.salzburg.a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direktion@nms-p40.salzburg.a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direktion@nms-lehen.salzburg.a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direktion@nms-liefering.salzburg.a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direktion@nms-maxglan1.salzburg.a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direktion@nms-nonntal.salzburg.a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direktion@nms-schlossstrasse.salzburg.a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direktion@nms-maxglan2.salzburg.at" TargetMode="External"/><Relationship Id="rId2" Type="http://schemas.openxmlformats.org/officeDocument/2006/relationships/hyperlink" Target="http://www.musiknms-maxglan2.info/08_kontakt.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mailto:direktion@nms-taxham.salzburg.a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3" Type="http://schemas.openxmlformats.org/officeDocument/2006/relationships/hyperlink" Target="mailto:direktion.sinne@salzburg.at" TargetMode="External"/><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3" Type="http://schemas.openxmlformats.org/officeDocument/2006/relationships/hyperlink" Target="mailto:sekretariat@waldorf-salzburg.info" TargetMode="External"/><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mailto:goldenstein@salzburg.at"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1.xml"/><Relationship Id="rId1" Type="http://schemas.openxmlformats.org/officeDocument/2006/relationships/slideLayout" Target="../slideLayouts/slideLayout24.xml"/><Relationship Id="rId4" Type="http://schemas.openxmlformats.org/officeDocument/2006/relationships/image" Target="../media/image5.wmf"/></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3" Type="http://schemas.openxmlformats.org/officeDocument/2006/relationships/hyperlink" Target="https://bildung.bmbwf.gv.at/schulen/bw/abs/ahs.html" TargetMode="External"/><Relationship Id="rId2" Type="http://schemas.openxmlformats.org/officeDocument/2006/relationships/notesSlide" Target="../notesSlides/notesSlide24.xml"/><Relationship Id="rId1" Type="http://schemas.openxmlformats.org/officeDocument/2006/relationships/slideLayout" Target="../slideLayouts/slideLayout26.xml"/></Relationships>
</file>

<file path=ppt/slides/_rels/slide5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5.xml"/><Relationship Id="rId1" Type="http://schemas.openxmlformats.org/officeDocument/2006/relationships/slideLayout" Target="../slideLayouts/slideLayout27.xml"/><Relationship Id="rId4" Type="http://schemas.openxmlformats.org/officeDocument/2006/relationships/image" Target="../media/image7.png"/></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5.xml.rels><?xml version="1.0" encoding="UTF-8" standalone="yes"?>
<Relationships xmlns="http://schemas.openxmlformats.org/package/2006/relationships"><Relationship Id="rId2" Type="http://schemas.openxmlformats.org/officeDocument/2006/relationships/hyperlink" Target="mailto:direktion@akadgym.at" TargetMode="External"/><Relationship Id="rId1" Type="http://schemas.openxmlformats.org/officeDocument/2006/relationships/slideLayout" Target="../slideLayouts/slideLayout2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7.xml.rels><?xml version="1.0" encoding="UTF-8" standalone="yes"?>
<Relationships xmlns="http://schemas.openxmlformats.org/package/2006/relationships"><Relationship Id="rId2" Type="http://schemas.openxmlformats.org/officeDocument/2006/relationships/hyperlink" Target="mailto:direktion@bgzaunergasse.salzburg.at" TargetMode="External"/><Relationship Id="rId1" Type="http://schemas.openxmlformats.org/officeDocument/2006/relationships/slideLayout" Target="../slideLayouts/slideLayout2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9.xml.rels><?xml version="1.0" encoding="UTF-8" standalone="yes"?>
<Relationships xmlns="http://schemas.openxmlformats.org/package/2006/relationships"><Relationship Id="rId2" Type="http://schemas.openxmlformats.org/officeDocument/2006/relationships/hyperlink" Target="mailto:sekretariat@bgnonntal.salzburg.at" TargetMode="Externa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3.xml.rels><?xml version="1.0" encoding="UTF-8" standalone="yes"?>
<Relationships xmlns="http://schemas.openxmlformats.org/package/2006/relationships"><Relationship Id="rId2" Type="http://schemas.openxmlformats.org/officeDocument/2006/relationships/hyperlink" Target="mailto:direktion@borromaeum.at" TargetMode="External"/><Relationship Id="rId1" Type="http://schemas.openxmlformats.org/officeDocument/2006/relationships/slideLayout" Target="../slideLayouts/slideLayout2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5.xml.rels><?xml version="1.0" encoding="UTF-8" standalone="yes"?>
<Relationships xmlns="http://schemas.openxmlformats.org/package/2006/relationships"><Relationship Id="rId2" Type="http://schemas.openxmlformats.org/officeDocument/2006/relationships/hyperlink" Target="mailto:info@herzjesugym.at" TargetMode="External"/><Relationship Id="rId1" Type="http://schemas.openxmlformats.org/officeDocument/2006/relationships/slideLayout" Target="../slideLayouts/slideLayout29.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7.xml.rels><?xml version="1.0" encoding="UTF-8" standalone="yes"?>
<Relationships xmlns="http://schemas.openxmlformats.org/package/2006/relationships"><Relationship Id="rId2" Type="http://schemas.openxmlformats.org/officeDocument/2006/relationships/hyperlink" Target="mailto:sekretariat@ursulinen-salzburg.at" TargetMode="External"/><Relationship Id="rId1" Type="http://schemas.openxmlformats.org/officeDocument/2006/relationships/slideLayout" Target="../slideLayouts/slideLayout2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9.xml.rels><?xml version="1.0" encoding="UTF-8" standalone="yes"?>
<Relationships xmlns="http://schemas.openxmlformats.org/package/2006/relationships"><Relationship Id="rId2" Type="http://schemas.openxmlformats.org/officeDocument/2006/relationships/hyperlink" Target="mailto:sekretariat@werkschulheim.at" TargetMode="Externa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2.xml.rels><?xml version="1.0" encoding="UTF-8" standalone="yes"?>
<Relationships xmlns="http://schemas.openxmlformats.org/package/2006/relationships"><Relationship Id="rId2" Type="http://schemas.openxmlformats.org/officeDocument/2006/relationships/hyperlink" Target="mailto:office2@brg.salzburg.at" TargetMode="External"/><Relationship Id="rId1" Type="http://schemas.openxmlformats.org/officeDocument/2006/relationships/slideLayout" Target="../slideLayouts/slideLayout2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4.xml.rels><?xml version="1.0" encoding="UTF-8" standalone="yes"?>
<Relationships xmlns="http://schemas.openxmlformats.org/package/2006/relationships"><Relationship Id="rId2" Type="http://schemas.openxmlformats.org/officeDocument/2006/relationships/hyperlink" Target="mailto:sekretariat@cdgym.at" TargetMode="External"/><Relationship Id="rId1" Type="http://schemas.openxmlformats.org/officeDocument/2006/relationships/slideLayout" Target="../slideLayouts/slideLayout29.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6.xml.rels><?xml version="1.0" encoding="UTF-8" standalone="yes"?>
<Relationships xmlns="http://schemas.openxmlformats.org/package/2006/relationships"><Relationship Id="rId2" Type="http://schemas.openxmlformats.org/officeDocument/2006/relationships/hyperlink" Target="mailto:wrg.sekr@wrg.salzburg.at" TargetMode="External"/><Relationship Id="rId1" Type="http://schemas.openxmlformats.org/officeDocument/2006/relationships/slideLayout" Target="../slideLayouts/slideLayout29.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8.xml.rels><?xml version="1.0" encoding="UTF-8" standalone="yes"?>
<Relationships xmlns="http://schemas.openxmlformats.org/package/2006/relationships"><Relationship Id="rId2" Type="http://schemas.openxmlformats.org/officeDocument/2006/relationships/hyperlink" Target="mailto:direktion@sum.salzburg.at" TargetMode="External"/><Relationship Id="rId1" Type="http://schemas.openxmlformats.org/officeDocument/2006/relationships/slideLayout" Target="../slideLayouts/slideLayout29.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80.xml.rels><?xml version="1.0" encoding="UTF-8" standalone="yes"?>
<Relationships xmlns="http://schemas.openxmlformats.org/package/2006/relationships"><Relationship Id="rId3" Type="http://schemas.openxmlformats.org/officeDocument/2006/relationships/hyperlink" Target="http://www.bildung-sbg.gv.at/" TargetMode="External"/><Relationship Id="rId2" Type="http://schemas.openxmlformats.org/officeDocument/2006/relationships/notesSlide" Target="../notesSlides/notesSlide29.xml"/><Relationship Id="rId1" Type="http://schemas.openxmlformats.org/officeDocument/2006/relationships/slideLayout" Target="../slideLayouts/slideLayout32.xml"/></Relationships>
</file>

<file path=ppt/slides/_rels/slide81.xml.rels><?xml version="1.0" encoding="UTF-8" standalone="yes"?>
<Relationships xmlns="http://schemas.openxmlformats.org/package/2006/relationships"><Relationship Id="rId3" Type="http://schemas.openxmlformats.org/officeDocument/2006/relationships/hyperlink" Target="https://bildung.bmbwf.gv.at/schulen/bw/nms/index.html" TargetMode="External"/><Relationship Id="rId2" Type="http://schemas.openxmlformats.org/officeDocument/2006/relationships/notesSlide" Target="../notesSlides/notesSlide30.xml"/><Relationship Id="rId1" Type="http://schemas.openxmlformats.org/officeDocument/2006/relationships/slideLayout" Target="../slideLayouts/slideLayout31.xml"/><Relationship Id="rId4" Type="http://schemas.openxmlformats.org/officeDocument/2006/relationships/hyperlink" Target="https://bildung.bmbwf.gv.at/schulen/bw/abs/ahs.html" TargetMode="External"/></Relationships>
</file>

<file path=ppt/slides/_rels/slide8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txBox="1">
            <a:spLocks noChangeArrowheads="1"/>
          </p:cNvSpPr>
          <p:nvPr/>
        </p:nvSpPr>
        <p:spPr bwMode="auto">
          <a:xfrm>
            <a:off x="0" y="260648"/>
            <a:ext cx="914400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rgbClr val="1F497D"/>
                </a:solidFill>
                <a:cs typeface="Arial" pitchFamily="34" charset="0"/>
              </a:rPr>
              <a:t>Bildungsweg nach der Volksschule</a:t>
            </a:r>
          </a:p>
        </p:txBody>
      </p:sp>
      <p:sp>
        <p:nvSpPr>
          <p:cNvPr id="2" name="Textfeld 1"/>
          <p:cNvSpPr txBox="1"/>
          <p:nvPr/>
        </p:nvSpPr>
        <p:spPr>
          <a:xfrm>
            <a:off x="0" y="5949280"/>
            <a:ext cx="9144000" cy="400110"/>
          </a:xfrm>
          <a:prstGeom prst="rect">
            <a:avLst/>
          </a:prstGeom>
          <a:noFill/>
        </p:spPr>
        <p:txBody>
          <a:bodyPr wrap="square" rtlCol="0">
            <a:spAutoFit/>
          </a:bodyPr>
          <a:lstStyle/>
          <a:p>
            <a:pPr algn="ctr"/>
            <a:r>
              <a:rPr lang="de-AT" sz="2000" dirty="0">
                <a:solidFill>
                  <a:prstClr val="black"/>
                </a:solidFill>
                <a:latin typeface="Arial" pitchFamily="34" charset="0"/>
                <a:cs typeface="Arial" pitchFamily="34" charset="0"/>
              </a:rPr>
              <a:t>Schullaufbahnberatung (2020/2021)</a:t>
            </a:r>
          </a:p>
        </p:txBody>
      </p:sp>
      <p:pic>
        <p:nvPicPr>
          <p:cNvPr id="1026" name="Picture 2" descr="Bildergebnis für schulkinder kommic schulwechs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1196752"/>
            <a:ext cx="3810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3" name="Rechteck 2"/>
          <p:cNvSpPr/>
          <p:nvPr/>
        </p:nvSpPr>
        <p:spPr>
          <a:xfrm>
            <a:off x="4716016" y="4005064"/>
            <a:ext cx="4176464" cy="553998"/>
          </a:xfrm>
          <a:prstGeom prst="rect">
            <a:avLst/>
          </a:prstGeom>
        </p:spPr>
        <p:txBody>
          <a:bodyPr wrap="square">
            <a:spAutoFit/>
          </a:bodyPr>
          <a:lstStyle/>
          <a:p>
            <a:r>
              <a:rPr lang="de-AT" sz="1000" dirty="0"/>
              <a:t>Bildquelle:	</a:t>
            </a:r>
          </a:p>
          <a:p>
            <a:r>
              <a:rPr lang="de-AT" sz="1000" dirty="0">
                <a:hlinkClick r:id="rId4"/>
              </a:rPr>
              <a:t>http://dein-stadt-shirt.de/designs/schulanf%C3%A4ngerin</a:t>
            </a:r>
            <a:endParaRPr lang="de-AT" sz="1000" dirty="0"/>
          </a:p>
          <a:p>
            <a:r>
              <a:rPr lang="de-AT" sz="1000" dirty="0">
                <a:hlinkClick r:id="rId5"/>
              </a:rPr>
              <a:t>http://www.glueckwuenscher.de/abschied-grundschule</a:t>
            </a:r>
            <a:endParaRPr lang="de-AT" sz="1000" dirty="0"/>
          </a:p>
        </p:txBody>
      </p:sp>
      <p:pic>
        <p:nvPicPr>
          <p:cNvPr id="1028" name="Picture 4" descr="Abschied von der Grundschule Sprüche und Wünsch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016" y="1916832"/>
            <a:ext cx="285750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897725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11560" y="1124744"/>
            <a:ext cx="7920880" cy="5733256"/>
          </a:xfrm>
          <a:prstGeom prst="rect">
            <a:avLst/>
          </a:prstGeom>
          <a:ln>
            <a:miter lim="800000"/>
            <a:headEnd/>
            <a:tailEnd/>
          </a:ln>
        </p:spPr>
        <p:txBody>
          <a:bodyPr/>
          <a:lstStyle/>
          <a:p>
            <a:pPr defTabSz="715963" eaLnBrk="1" hangingPunct="1">
              <a:lnSpc>
                <a:spcPct val="150000"/>
              </a:lnSpc>
              <a:defRPr/>
            </a:pPr>
            <a:r>
              <a:rPr lang="de-AT" sz="2000" dirty="0">
                <a:latin typeface="Arial" panose="020B0604020202020204" pitchFamily="34" charset="0"/>
                <a:cs typeface="Arial" panose="020B0604020202020204" pitchFamily="34" charset="0"/>
              </a:rPr>
              <a:t>Wie weit ist der Schulweg?</a:t>
            </a:r>
          </a:p>
          <a:p>
            <a:pPr defTabSz="715963" eaLnBrk="1" hangingPunct="1">
              <a:lnSpc>
                <a:spcPct val="150000"/>
              </a:lnSpc>
              <a:defRPr/>
            </a:pPr>
            <a:r>
              <a:rPr lang="de-AT" sz="2000" dirty="0">
                <a:latin typeface="Arial" panose="020B0604020202020204" pitchFamily="34" charset="0"/>
                <a:cs typeface="Arial" panose="020B0604020202020204" pitchFamily="34" charset="0"/>
              </a:rPr>
              <a:t>Ist eine Nachmittagsbetreuung sinnvoll oder notwendig?</a:t>
            </a:r>
          </a:p>
          <a:p>
            <a:pPr defTabSz="715963" eaLnBrk="1" hangingPunct="1">
              <a:lnSpc>
                <a:spcPct val="150000"/>
              </a:lnSpc>
              <a:defRPr/>
            </a:pPr>
            <a:r>
              <a:rPr lang="de-AT" sz="2000" dirty="0">
                <a:latin typeface="Arial" panose="020B0604020202020204" pitchFamily="34" charset="0"/>
                <a:cs typeface="Arial" panose="020B0604020202020204" pitchFamily="34" charset="0"/>
              </a:rPr>
              <a:t>Können die Eltern das Kind beim Lernen oder bei der Lernplanung unterstützen?</a:t>
            </a:r>
          </a:p>
        </p:txBody>
      </p:sp>
      <p:sp>
        <p:nvSpPr>
          <p:cNvPr id="4099" name="Rectangle 2"/>
          <p:cNvSpPr txBox="1">
            <a:spLocks noChangeArrowheads="1"/>
          </p:cNvSpPr>
          <p:nvPr/>
        </p:nvSpPr>
        <p:spPr bwMode="auto">
          <a:xfrm>
            <a:off x="1" y="1"/>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DE" sz="2400" b="1" dirty="0">
                <a:solidFill>
                  <a:schemeClr val="tx2"/>
                </a:solidFill>
                <a:cs typeface="Arial" pitchFamily="34" charset="0"/>
              </a:rPr>
              <a:t>Familiäre Bedingungen</a:t>
            </a:r>
          </a:p>
        </p:txBody>
      </p:sp>
      <p:sp>
        <p:nvSpPr>
          <p:cNvPr id="2" name="Rechteck 1"/>
          <p:cNvSpPr/>
          <p:nvPr/>
        </p:nvSpPr>
        <p:spPr>
          <a:xfrm>
            <a:off x="683568" y="6237312"/>
            <a:ext cx="7848872"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412492211"/>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539552" y="1124744"/>
            <a:ext cx="7992888" cy="5256584"/>
          </a:xfrm>
          <a:prstGeom prst="rect">
            <a:avLst/>
          </a:prstGeom>
          <a:ln>
            <a:miter lim="800000"/>
            <a:headEnd/>
            <a:tailEnd/>
          </a:ln>
        </p:spPr>
        <p:txBody>
          <a:bodyPr/>
          <a:lstStyle/>
          <a:p>
            <a:r>
              <a:rPr lang="de-AT" sz="2000" dirty="0">
                <a:latin typeface="Arial" pitchFamily="34" charset="0"/>
                <a:cs typeface="Arial" pitchFamily="34" charset="0"/>
              </a:rPr>
              <a:t>Die Neue Mittelschule hat die Aufgabe, die Schülerinnen und Schüler je nach Interesse, Neigung, Begabung und Fähigkeit für den Übertritt in weiterführende mittlere und höhere Schulen zu befähigen sowie auf das Berufsleben vorzubereiten. </a:t>
            </a:r>
          </a:p>
          <a:p>
            <a:endParaRPr lang="de-AT" sz="2000" dirty="0">
              <a:latin typeface="Arial" pitchFamily="34" charset="0"/>
              <a:cs typeface="Arial" pitchFamily="34" charset="0"/>
            </a:endParaRPr>
          </a:p>
          <a:p>
            <a:r>
              <a:rPr lang="de-AT" sz="2000" dirty="0">
                <a:latin typeface="Arial" pitchFamily="34" charset="0"/>
                <a:cs typeface="Arial" pitchFamily="34" charset="0"/>
              </a:rPr>
              <a:t>Ziel ist es, jede Schülerin und jeden Schüler im Sinne der Chancengerechtigkeit bestmöglich individuell zu fördern. Durch eine fundierte Bildungs- und Berufsorientierung erhalten Schülerinnen und Schüler, aufbauend auf ihre Stärken, gezielte Beratung, um eine verbesserte Bildungs- und Berufsentscheidung am Ende der NMS sicher zu stellen. </a:t>
            </a:r>
            <a:r>
              <a:rPr lang="de-AT" sz="1050" dirty="0">
                <a:latin typeface="Arial" pitchFamily="34" charset="0"/>
                <a:cs typeface="Arial" pitchFamily="34" charset="0"/>
                <a:hlinkClick r:id="rId3"/>
              </a:rPr>
              <a:t>https://bildung.bmbwf.gv.at/schulen/bw/nms/index.html</a:t>
            </a:r>
            <a:r>
              <a:rPr lang="de-AT" sz="1050" dirty="0">
                <a:latin typeface="Arial" pitchFamily="34" charset="0"/>
                <a:cs typeface="Arial" pitchFamily="34" charset="0"/>
              </a:rPr>
              <a:t> </a:t>
            </a:r>
          </a:p>
          <a:p>
            <a:endParaRPr lang="de-AT" sz="1050" dirty="0">
              <a:latin typeface="Arial" pitchFamily="34" charset="0"/>
              <a:cs typeface="Arial" pitchFamily="34" charset="0"/>
            </a:endParaRPr>
          </a:p>
          <a:p>
            <a:pPr marL="0" indent="0" defTabSz="715963" eaLnBrk="1" hangingPunct="1">
              <a:lnSpc>
                <a:spcPct val="100000"/>
              </a:lnSpc>
              <a:buClr>
                <a:srgbClr val="0000FF"/>
              </a:buClr>
              <a:buNone/>
              <a:defRPr/>
            </a:pPr>
            <a:endParaRPr lang="de-AT" sz="2000" dirty="0">
              <a:latin typeface="Arial" panose="020B0604020202020204" pitchFamily="34" charset="0"/>
              <a:cs typeface="Arial" panose="020B0604020202020204" pitchFamily="34" charset="0"/>
            </a:endParaRPr>
          </a:p>
          <a:p>
            <a:pPr defTabSz="715963" eaLnBrk="1" hangingPunct="1">
              <a:lnSpc>
                <a:spcPct val="100000"/>
              </a:lnSpc>
              <a:buClr>
                <a:srgbClr val="0000FF"/>
              </a:buClr>
              <a:buFont typeface="Wingdings" pitchFamily="2" charset="2"/>
              <a:buChar char="Ø"/>
              <a:defRPr/>
            </a:pPr>
            <a:endParaRPr lang="de-AT" sz="2000" dirty="0">
              <a:latin typeface="Calibri" pitchFamily="34" charset="0"/>
            </a:endParaRPr>
          </a:p>
        </p:txBody>
      </p:sp>
      <p:sp>
        <p:nvSpPr>
          <p:cNvPr id="4099" name="Rectangle 2"/>
          <p:cNvSpPr txBox="1">
            <a:spLocks noChangeArrowheads="1"/>
          </p:cNvSpPr>
          <p:nvPr/>
        </p:nvSpPr>
        <p:spPr bwMode="auto">
          <a:xfrm>
            <a:off x="1" y="1"/>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Die Neue Mittelschule</a:t>
            </a:r>
            <a:endParaRPr lang="de-DE" sz="2400" b="1" dirty="0">
              <a:solidFill>
                <a:schemeClr val="tx2"/>
              </a:solidFill>
              <a:cs typeface="Arial" pitchFamily="34" charset="0"/>
            </a:endParaRPr>
          </a:p>
        </p:txBody>
      </p:sp>
      <p:sp>
        <p:nvSpPr>
          <p:cNvPr id="2" name="Rechteck 1"/>
          <p:cNvSpPr/>
          <p:nvPr/>
        </p:nvSpPr>
        <p:spPr>
          <a:xfrm>
            <a:off x="683568" y="6381328"/>
            <a:ext cx="7848872"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106314691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539552" y="1124744"/>
            <a:ext cx="7992888" cy="5256584"/>
          </a:xfrm>
          <a:prstGeom prst="rect">
            <a:avLst/>
          </a:prstGeom>
          <a:ln>
            <a:miter lim="800000"/>
            <a:headEnd/>
            <a:tailEnd/>
          </a:ln>
        </p:spPr>
        <p:txBody>
          <a:bodyPr/>
          <a:lstStyle/>
          <a:p>
            <a:pPr marL="0" indent="0">
              <a:buNone/>
            </a:pPr>
            <a:r>
              <a:rPr lang="de-AT" sz="2000" dirty="0">
                <a:latin typeface="Arial" pitchFamily="34" charset="0"/>
                <a:cs typeface="Arial" pitchFamily="34" charset="0"/>
              </a:rPr>
              <a:t>Der NMS-Lehrplan verbindet den Leistungsanspruch der AHS-Unterstufe mit einer neuen Lern- und Lehrkultur. Die Orientierung an den Potenzialen und Talenten der Kinder steht im Vordergrund.</a:t>
            </a:r>
          </a:p>
          <a:p>
            <a:endParaRPr lang="de-AT" sz="2000" dirty="0">
              <a:latin typeface="Arial" pitchFamily="34" charset="0"/>
              <a:cs typeface="Arial" pitchFamily="34" charset="0"/>
            </a:endParaRPr>
          </a:p>
          <a:p>
            <a:pPr marL="0" indent="0">
              <a:buNone/>
            </a:pPr>
            <a:r>
              <a:rPr lang="de-AT" sz="2000" dirty="0">
                <a:latin typeface="Arial" pitchFamily="34" charset="0"/>
                <a:cs typeface="Arial" pitchFamily="34" charset="0"/>
              </a:rPr>
              <a:t>Neben den Sonderformen der Musik-Mittelschulen und der Sport-Mittelschulen, gibt es vier mögliche Schwerpunktbereiche:</a:t>
            </a:r>
          </a:p>
          <a:p>
            <a:r>
              <a:rPr lang="de-AT" sz="2000" dirty="0">
                <a:latin typeface="Arial" pitchFamily="34" charset="0"/>
                <a:cs typeface="Arial" pitchFamily="34" charset="0"/>
              </a:rPr>
              <a:t>Sprachlich-humanistisch-geisteswissenschaftlich</a:t>
            </a:r>
          </a:p>
          <a:p>
            <a:r>
              <a:rPr lang="de-AT" sz="2000" dirty="0">
                <a:latin typeface="Arial" pitchFamily="34" charset="0"/>
                <a:cs typeface="Arial" pitchFamily="34" charset="0"/>
              </a:rPr>
              <a:t>Naturwissenschaftlich-mathematisch</a:t>
            </a:r>
          </a:p>
          <a:p>
            <a:r>
              <a:rPr lang="de-AT" sz="2000" dirty="0">
                <a:latin typeface="Arial" pitchFamily="34" charset="0"/>
                <a:cs typeface="Arial" pitchFamily="34" charset="0"/>
              </a:rPr>
              <a:t>Ökonomisch-</a:t>
            </a:r>
            <a:r>
              <a:rPr lang="de-AT" sz="2000" dirty="0" err="1">
                <a:latin typeface="Arial" pitchFamily="34" charset="0"/>
                <a:cs typeface="Arial" pitchFamily="34" charset="0"/>
              </a:rPr>
              <a:t>lebenskundlich</a:t>
            </a:r>
            <a:endParaRPr lang="de-AT" sz="2000" dirty="0">
              <a:latin typeface="Arial" pitchFamily="34" charset="0"/>
              <a:cs typeface="Arial" pitchFamily="34" charset="0"/>
            </a:endParaRPr>
          </a:p>
          <a:p>
            <a:r>
              <a:rPr lang="de-AT" sz="2000" dirty="0">
                <a:latin typeface="Arial" pitchFamily="34" charset="0"/>
                <a:cs typeface="Arial" pitchFamily="34" charset="0"/>
              </a:rPr>
              <a:t>Musisch-kreativ</a:t>
            </a:r>
          </a:p>
          <a:p>
            <a:endParaRPr lang="de-AT" sz="1050" dirty="0">
              <a:latin typeface="Arial" pitchFamily="34" charset="0"/>
              <a:cs typeface="Arial" pitchFamily="34" charset="0"/>
            </a:endParaRPr>
          </a:p>
          <a:p>
            <a:pPr marL="0" indent="0">
              <a:buNone/>
            </a:pPr>
            <a:r>
              <a:rPr lang="de-AT" sz="2000" dirty="0">
                <a:latin typeface="Arial" pitchFamily="34" charset="0"/>
                <a:cs typeface="Arial" pitchFamily="34" charset="0"/>
              </a:rPr>
              <a:t>Weitere autonome Schwerpunktsetzungen an den Schulstandorten ist möglich.</a:t>
            </a:r>
            <a:endParaRPr lang="de-AT" sz="2000" dirty="0">
              <a:latin typeface="Arial" pitchFamily="34" charset="0"/>
              <a:cs typeface="Arial" pitchFamily="34" charset="0"/>
              <a:hlinkClick r:id="rId3"/>
            </a:endParaRPr>
          </a:p>
          <a:p>
            <a:endParaRPr lang="de-AT" sz="1050" dirty="0">
              <a:latin typeface="Arial" pitchFamily="34" charset="0"/>
              <a:cs typeface="Arial" pitchFamily="34" charset="0"/>
              <a:hlinkClick r:id="rId3"/>
            </a:endParaRPr>
          </a:p>
          <a:p>
            <a:pPr marL="0" indent="0">
              <a:buNone/>
            </a:pPr>
            <a:r>
              <a:rPr lang="de-AT" sz="1050" dirty="0">
                <a:latin typeface="Arial" pitchFamily="34" charset="0"/>
                <a:cs typeface="Arial" pitchFamily="34" charset="0"/>
                <a:hlinkClick r:id="rId3"/>
              </a:rPr>
              <a:t>https://bildung.bmbwf.gv.at/schulen/bw/nms/index.html</a:t>
            </a:r>
            <a:endParaRPr lang="de-AT" sz="1050" dirty="0">
              <a:latin typeface="Arial" pitchFamily="34" charset="0"/>
              <a:cs typeface="Arial" pitchFamily="34" charset="0"/>
            </a:endParaRPr>
          </a:p>
          <a:p>
            <a:endParaRPr lang="de-AT" sz="1050" dirty="0">
              <a:latin typeface="Arial" pitchFamily="34" charset="0"/>
              <a:cs typeface="Arial" pitchFamily="34" charset="0"/>
            </a:endParaRPr>
          </a:p>
          <a:p>
            <a:pPr marL="0" indent="0" defTabSz="715963" eaLnBrk="1" hangingPunct="1">
              <a:lnSpc>
                <a:spcPct val="100000"/>
              </a:lnSpc>
              <a:buClr>
                <a:srgbClr val="0000FF"/>
              </a:buClr>
              <a:buNone/>
              <a:defRPr/>
            </a:pPr>
            <a:endParaRPr lang="de-AT" sz="2000" dirty="0">
              <a:latin typeface="Arial" panose="020B0604020202020204" pitchFamily="34" charset="0"/>
              <a:cs typeface="Arial" panose="020B0604020202020204" pitchFamily="34" charset="0"/>
            </a:endParaRPr>
          </a:p>
          <a:p>
            <a:pPr defTabSz="715963" eaLnBrk="1" hangingPunct="1">
              <a:lnSpc>
                <a:spcPct val="100000"/>
              </a:lnSpc>
              <a:buClr>
                <a:srgbClr val="0000FF"/>
              </a:buClr>
              <a:buFont typeface="Wingdings" pitchFamily="2" charset="2"/>
              <a:buChar char="Ø"/>
              <a:defRPr/>
            </a:pPr>
            <a:endParaRPr lang="de-AT" sz="2000" dirty="0">
              <a:latin typeface="Calibri" pitchFamily="34" charset="0"/>
            </a:endParaRPr>
          </a:p>
        </p:txBody>
      </p:sp>
      <p:sp>
        <p:nvSpPr>
          <p:cNvPr id="4099" name="Rectangle 2"/>
          <p:cNvSpPr txBox="1">
            <a:spLocks noChangeArrowheads="1"/>
          </p:cNvSpPr>
          <p:nvPr/>
        </p:nvSpPr>
        <p:spPr bwMode="auto">
          <a:xfrm>
            <a:off x="1" y="1"/>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Die Neue Mittelschule</a:t>
            </a:r>
            <a:endParaRPr lang="de-DE" sz="2400" b="1" dirty="0">
              <a:solidFill>
                <a:schemeClr val="tx2"/>
              </a:solidFill>
              <a:cs typeface="Arial" pitchFamily="34" charset="0"/>
            </a:endParaRPr>
          </a:p>
        </p:txBody>
      </p:sp>
      <p:sp>
        <p:nvSpPr>
          <p:cNvPr id="2" name="Rechteck 1"/>
          <p:cNvSpPr/>
          <p:nvPr/>
        </p:nvSpPr>
        <p:spPr>
          <a:xfrm>
            <a:off x="683568" y="6381328"/>
            <a:ext cx="7848872"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278053244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539552" y="1124744"/>
            <a:ext cx="7992888" cy="5256584"/>
          </a:xfrm>
          <a:prstGeom prst="rect">
            <a:avLst/>
          </a:prstGeom>
          <a:ln>
            <a:miter lim="800000"/>
            <a:headEnd/>
            <a:tailEnd/>
          </a:ln>
        </p:spPr>
        <p:txBody>
          <a:bodyPr/>
          <a:lstStyle/>
          <a:p>
            <a:pPr marL="0" indent="0">
              <a:buNone/>
            </a:pPr>
            <a:r>
              <a:rPr lang="de-AT" sz="2000" dirty="0">
                <a:latin typeface="Arial" pitchFamily="34" charset="0"/>
                <a:cs typeface="Arial" pitchFamily="34" charset="0"/>
              </a:rPr>
              <a:t>Beurteilung:</a:t>
            </a:r>
          </a:p>
          <a:p>
            <a:pPr marL="0" indent="0">
              <a:buNone/>
            </a:pPr>
            <a:r>
              <a:rPr lang="de-AT" sz="2000" dirty="0"/>
              <a:t>Zusätzlich zur Beurteilung mit Ziffernnoten werden durch die folgenden besonderen Elemente die Stärken, Fähigkeiten und Talente der Schülerinnen und Schüler in den Mittelpunkt gerückt:</a:t>
            </a:r>
            <a:endParaRPr lang="de-AT" sz="2000" dirty="0">
              <a:latin typeface="Arial" pitchFamily="34" charset="0"/>
              <a:cs typeface="Arial" pitchFamily="34" charset="0"/>
              <a:hlinkClick r:id="rId3"/>
            </a:endParaRPr>
          </a:p>
          <a:p>
            <a:pPr marL="0" indent="0">
              <a:buNone/>
            </a:pPr>
            <a:endParaRPr lang="de-AT" sz="2000" dirty="0">
              <a:latin typeface="Arial" pitchFamily="34" charset="0"/>
              <a:cs typeface="Arial" pitchFamily="34" charset="0"/>
              <a:hlinkClick r:id="rId3"/>
            </a:endParaRPr>
          </a:p>
          <a:p>
            <a:pPr marL="0" indent="0">
              <a:buNone/>
            </a:pPr>
            <a:r>
              <a:rPr lang="de-AT" sz="2000" dirty="0"/>
              <a:t>Für jede erfolgreich absolvierte Schulstufe erhält die Schülerin/der Schüler zusätzlich zum Jahreszeugnis eine ergänzende differenzierende Leistungsbeschreibung, die individuelle Stärken sichtbar werden lässt.</a:t>
            </a:r>
            <a:endParaRPr lang="de-AT" sz="2000" dirty="0">
              <a:latin typeface="Arial" pitchFamily="34" charset="0"/>
              <a:cs typeface="Arial" pitchFamily="34" charset="0"/>
              <a:hlinkClick r:id="rId3"/>
            </a:endParaRPr>
          </a:p>
          <a:p>
            <a:pPr marL="0" indent="0">
              <a:buNone/>
            </a:pPr>
            <a:endParaRPr lang="de-AT" sz="2000" dirty="0">
              <a:latin typeface="Arial" pitchFamily="34" charset="0"/>
              <a:cs typeface="Arial" pitchFamily="34" charset="0"/>
              <a:hlinkClick r:id="rId3"/>
            </a:endParaRPr>
          </a:p>
          <a:p>
            <a:pPr marL="0" indent="0">
              <a:buNone/>
            </a:pPr>
            <a:r>
              <a:rPr lang="de-AT" sz="2000" dirty="0"/>
              <a:t>KEL-Gespräche sind Kinder-Eltern-Lehrpersonen-Gespräche, die regelmäßig stattfinden. Schülerinnen und Schüler führen mit ihren Eltern und Lehrkräften gemeinsam ein Gespräch über Lernerfolge, Lernfortschritte und Lernprozesse. </a:t>
            </a:r>
            <a:endParaRPr lang="de-AT" sz="2000" dirty="0">
              <a:latin typeface="Arial" pitchFamily="34" charset="0"/>
              <a:cs typeface="Arial" pitchFamily="34" charset="0"/>
              <a:hlinkClick r:id="rId3"/>
            </a:endParaRPr>
          </a:p>
          <a:p>
            <a:pPr marL="0" indent="0">
              <a:buNone/>
            </a:pPr>
            <a:endParaRPr lang="de-AT" sz="2000" dirty="0">
              <a:latin typeface="Arial" pitchFamily="34" charset="0"/>
              <a:cs typeface="Arial" pitchFamily="34" charset="0"/>
              <a:hlinkClick r:id="rId3"/>
            </a:endParaRPr>
          </a:p>
          <a:p>
            <a:endParaRPr lang="de-AT" sz="1050" dirty="0">
              <a:latin typeface="Arial" pitchFamily="34" charset="0"/>
              <a:cs typeface="Arial" pitchFamily="34" charset="0"/>
              <a:hlinkClick r:id="rId3"/>
            </a:endParaRPr>
          </a:p>
          <a:p>
            <a:pPr marL="0" indent="0">
              <a:buNone/>
            </a:pPr>
            <a:r>
              <a:rPr lang="de-AT" sz="1050" dirty="0">
                <a:latin typeface="Arial" pitchFamily="34" charset="0"/>
                <a:cs typeface="Arial" pitchFamily="34" charset="0"/>
                <a:hlinkClick r:id="rId3"/>
              </a:rPr>
              <a:t>https://bildung.bmbwf.gv.at/schulen/bw/nms/index.html</a:t>
            </a:r>
            <a:endParaRPr lang="de-AT" sz="1050" dirty="0">
              <a:latin typeface="Arial" pitchFamily="34" charset="0"/>
              <a:cs typeface="Arial" pitchFamily="34" charset="0"/>
            </a:endParaRPr>
          </a:p>
          <a:p>
            <a:endParaRPr lang="de-AT" sz="1050" dirty="0">
              <a:latin typeface="Arial" pitchFamily="34" charset="0"/>
              <a:cs typeface="Arial" pitchFamily="34" charset="0"/>
            </a:endParaRPr>
          </a:p>
          <a:p>
            <a:pPr marL="0" indent="0" defTabSz="715963" eaLnBrk="1" hangingPunct="1">
              <a:lnSpc>
                <a:spcPct val="100000"/>
              </a:lnSpc>
              <a:buClr>
                <a:srgbClr val="0000FF"/>
              </a:buClr>
              <a:buNone/>
              <a:defRPr/>
            </a:pPr>
            <a:endParaRPr lang="de-AT" sz="2000" dirty="0">
              <a:latin typeface="Arial" panose="020B0604020202020204" pitchFamily="34" charset="0"/>
              <a:cs typeface="Arial" panose="020B0604020202020204" pitchFamily="34" charset="0"/>
            </a:endParaRPr>
          </a:p>
          <a:p>
            <a:pPr defTabSz="715963" eaLnBrk="1" hangingPunct="1">
              <a:lnSpc>
                <a:spcPct val="100000"/>
              </a:lnSpc>
              <a:buClr>
                <a:srgbClr val="0000FF"/>
              </a:buClr>
              <a:buFont typeface="Wingdings" pitchFamily="2" charset="2"/>
              <a:buChar char="Ø"/>
              <a:defRPr/>
            </a:pPr>
            <a:endParaRPr lang="de-AT" sz="2000" dirty="0">
              <a:latin typeface="Calibri" pitchFamily="34" charset="0"/>
            </a:endParaRPr>
          </a:p>
        </p:txBody>
      </p:sp>
      <p:sp>
        <p:nvSpPr>
          <p:cNvPr id="4099" name="Rectangle 2"/>
          <p:cNvSpPr txBox="1">
            <a:spLocks noChangeArrowheads="1"/>
          </p:cNvSpPr>
          <p:nvPr/>
        </p:nvSpPr>
        <p:spPr bwMode="auto">
          <a:xfrm>
            <a:off x="1" y="1"/>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Die Neue Mittelschule</a:t>
            </a:r>
            <a:endParaRPr lang="de-DE" sz="2400" b="1" dirty="0">
              <a:solidFill>
                <a:schemeClr val="tx2"/>
              </a:solidFill>
              <a:cs typeface="Arial" pitchFamily="34" charset="0"/>
            </a:endParaRPr>
          </a:p>
        </p:txBody>
      </p:sp>
      <p:sp>
        <p:nvSpPr>
          <p:cNvPr id="2" name="Rechteck 1"/>
          <p:cNvSpPr/>
          <p:nvPr/>
        </p:nvSpPr>
        <p:spPr>
          <a:xfrm>
            <a:off x="683568" y="6381328"/>
            <a:ext cx="7848872"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3032058123"/>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83568" y="980728"/>
            <a:ext cx="8101012" cy="5233987"/>
          </a:xfrm>
          <a:prstGeom prst="rect">
            <a:avLst/>
          </a:prstGeom>
          <a:ln>
            <a:miter lim="800000"/>
            <a:headEnd/>
            <a:tailEnd/>
          </a:ln>
        </p:spPr>
        <p:txBody>
          <a:bodyPr/>
          <a:lstStyle/>
          <a:p>
            <a:r>
              <a:rPr lang="de-AT" sz="2000" dirty="0">
                <a:latin typeface="Arial" pitchFamily="34" charset="0"/>
                <a:cs typeface="Arial" pitchFamily="34" charset="0"/>
              </a:rPr>
              <a:t>Ab der sechsten Schulstufe wird es zwei unterschiedliche Leistungsniveaus geben: „</a:t>
            </a:r>
            <a:r>
              <a:rPr lang="de-AT" sz="2000" b="1" dirty="0">
                <a:latin typeface="Arial" pitchFamily="34" charset="0"/>
                <a:cs typeface="Arial" pitchFamily="34" charset="0"/>
              </a:rPr>
              <a:t>Standard</a:t>
            </a:r>
            <a:r>
              <a:rPr lang="de-AT" sz="2000" dirty="0">
                <a:latin typeface="Arial" pitchFamily="34" charset="0"/>
                <a:cs typeface="Arial" pitchFamily="34" charset="0"/>
              </a:rPr>
              <a:t>“ und „</a:t>
            </a:r>
            <a:r>
              <a:rPr lang="de-AT" sz="2000" b="1" dirty="0">
                <a:latin typeface="Arial" pitchFamily="34" charset="0"/>
                <a:cs typeface="Arial" pitchFamily="34" charset="0"/>
              </a:rPr>
              <a:t>Standard AHS</a:t>
            </a:r>
            <a:r>
              <a:rPr lang="de-AT" sz="2000" dirty="0">
                <a:latin typeface="Arial" pitchFamily="34" charset="0"/>
                <a:cs typeface="Arial" pitchFamily="34" charset="0"/>
              </a:rPr>
              <a:t>“.</a:t>
            </a:r>
            <a:r>
              <a:rPr lang="de-AT" sz="2000" dirty="0"/>
              <a:t> </a:t>
            </a:r>
          </a:p>
          <a:p>
            <a:endParaRPr lang="de-AT" sz="2000" dirty="0">
              <a:latin typeface="Arial" pitchFamily="34" charset="0"/>
              <a:cs typeface="Arial" pitchFamily="34" charset="0"/>
            </a:endParaRPr>
          </a:p>
          <a:p>
            <a:r>
              <a:rPr lang="de-AT" sz="2000" dirty="0">
                <a:latin typeface="Arial" pitchFamily="34" charset="0"/>
                <a:cs typeface="Arial" pitchFamily="34" charset="0"/>
              </a:rPr>
              <a:t>In beiden Leistungsniveaus sind Noten von 1-5 möglich. Im Zeugnis wird ausgewiesen, nach welchem der beiden Leistungsniveaus eine Schülerin bzw. ein Schüler beurteilt wurde. Eine Zuordnung zu einem anderen Leistungsniveau ist jederzeit möglich. </a:t>
            </a:r>
          </a:p>
          <a:p>
            <a:pPr marL="0" indent="0">
              <a:buNone/>
            </a:pPr>
            <a:br>
              <a:rPr lang="de-AT" sz="2000" dirty="0">
                <a:latin typeface="Arial" pitchFamily="34" charset="0"/>
                <a:cs typeface="Arial" pitchFamily="34" charset="0"/>
              </a:rPr>
            </a:br>
            <a:r>
              <a:rPr lang="de-AT" sz="1000" dirty="0">
                <a:latin typeface="Arial" pitchFamily="34" charset="0"/>
                <a:cs typeface="Arial" pitchFamily="34" charset="0"/>
                <a:hlinkClick r:id="rId3"/>
              </a:rPr>
              <a:t>https://</a:t>
            </a:r>
            <a:r>
              <a:rPr lang="de-AT" sz="1050" dirty="0">
                <a:latin typeface="Arial" pitchFamily="34" charset="0"/>
                <a:cs typeface="Arial" pitchFamily="34" charset="0"/>
                <a:hlinkClick r:id="rId3"/>
              </a:rPr>
              <a:t>bildung.bmbwf.gv.at/schulen/bw/nms/index.html</a:t>
            </a:r>
            <a:endParaRPr lang="de-AT" sz="1050" dirty="0">
              <a:latin typeface="Arial" pitchFamily="34" charset="0"/>
              <a:cs typeface="Arial" pitchFamily="34" charset="0"/>
            </a:endParaRPr>
          </a:p>
          <a:p>
            <a:pPr marL="0" indent="0">
              <a:buNone/>
            </a:pPr>
            <a:endParaRPr lang="de-AT" sz="2000" dirty="0">
              <a:latin typeface="Arial" pitchFamily="34" charset="0"/>
              <a:cs typeface="Arial" pitchFamily="34" charset="0"/>
            </a:endParaRPr>
          </a:p>
          <a:p>
            <a:endParaRPr lang="de-AT" sz="2000" dirty="0">
              <a:latin typeface="Arial" pitchFamily="34" charset="0"/>
              <a:cs typeface="Arial" pitchFamily="34" charset="0"/>
            </a:endParaRPr>
          </a:p>
          <a:p>
            <a:pPr marL="0" indent="0" defTabSz="715963" eaLnBrk="1" hangingPunct="1">
              <a:buClr>
                <a:srgbClr val="0000FF"/>
              </a:buClr>
              <a:buNone/>
              <a:defRPr/>
            </a:pPr>
            <a:r>
              <a:rPr lang="de-AT" sz="2000" b="1" dirty="0">
                <a:latin typeface="Arial" panose="020B0604020202020204" pitchFamily="34" charset="0"/>
                <a:cs typeface="Arial" panose="020B0604020202020204" pitchFamily="34" charset="0"/>
              </a:rPr>
              <a:t>Aufnahme: </a:t>
            </a:r>
            <a:r>
              <a:rPr lang="de-AT" sz="2000" dirty="0">
                <a:latin typeface="Arial" panose="020B0604020202020204" pitchFamily="34" charset="0"/>
                <a:cs typeface="Arial" panose="020B0604020202020204" pitchFamily="34" charset="0"/>
              </a:rPr>
              <a:t>Erfolgreicher Abschluss der 4. Stufe VS</a:t>
            </a:r>
          </a:p>
          <a:p>
            <a:pPr marL="0" indent="0" defTabSz="715963" eaLnBrk="1" hangingPunct="1">
              <a:buClr>
                <a:srgbClr val="0000FF"/>
              </a:buClr>
              <a:buNone/>
              <a:defRPr/>
            </a:pPr>
            <a:r>
              <a:rPr lang="de-AT" sz="2000" dirty="0">
                <a:latin typeface="Arial" panose="020B0604020202020204" pitchFamily="34" charset="0"/>
                <a:cs typeface="Arial" panose="020B0604020202020204" pitchFamily="34" charset="0"/>
              </a:rPr>
              <a:t>Eignungsprüfung für Sonderformen: Sport- und Musikmittelschule</a:t>
            </a:r>
          </a:p>
          <a:p>
            <a:pPr defTabSz="715963" eaLnBrk="1" hangingPunct="1">
              <a:lnSpc>
                <a:spcPct val="100000"/>
              </a:lnSpc>
              <a:buClr>
                <a:srgbClr val="0000FF"/>
              </a:buClr>
              <a:buFont typeface="Wingdings" pitchFamily="2" charset="2"/>
              <a:buChar char="§"/>
              <a:defRPr/>
            </a:pPr>
            <a:endParaRPr lang="de-AT" sz="2400" dirty="0">
              <a:latin typeface="Arial" panose="020B0604020202020204" pitchFamily="34" charset="0"/>
              <a:cs typeface="Arial" panose="020B0604020202020204" pitchFamily="34" charset="0"/>
            </a:endParaRPr>
          </a:p>
          <a:p>
            <a:pPr defTabSz="715963" eaLnBrk="1" hangingPunct="1">
              <a:lnSpc>
                <a:spcPct val="150000"/>
              </a:lnSpc>
              <a:buClr>
                <a:srgbClr val="0000FF"/>
              </a:buClr>
              <a:buFont typeface="Wingdings" pitchFamily="2" charset="2"/>
              <a:buChar char="Ø"/>
              <a:defRPr/>
            </a:pPr>
            <a:endParaRPr lang="de-AT" sz="2400" dirty="0">
              <a:latin typeface="Calibri" pitchFamily="34" charset="0"/>
            </a:endParaRPr>
          </a:p>
        </p:txBody>
      </p:sp>
      <p:sp>
        <p:nvSpPr>
          <p:cNvPr id="4099" name="Rectangle 2"/>
          <p:cNvSpPr txBox="1">
            <a:spLocks noChangeArrowheads="1"/>
          </p:cNvSpPr>
          <p:nvPr/>
        </p:nvSpPr>
        <p:spPr bwMode="auto">
          <a:xfrm>
            <a:off x="1" y="1"/>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Die Neue Mittelschule</a:t>
            </a:r>
            <a:endParaRPr lang="de-DE" sz="2400" b="1" dirty="0">
              <a:solidFill>
                <a:schemeClr val="tx2"/>
              </a:solidFill>
              <a:cs typeface="Arial" pitchFamily="34" charset="0"/>
            </a:endParaRPr>
          </a:p>
        </p:txBody>
      </p:sp>
      <p:sp>
        <p:nvSpPr>
          <p:cNvPr id="2" name="Rechteck 1"/>
          <p:cNvSpPr/>
          <p:nvPr/>
        </p:nvSpPr>
        <p:spPr>
          <a:xfrm>
            <a:off x="611560" y="6566862"/>
            <a:ext cx="7920880"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39735391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83568" y="980728"/>
            <a:ext cx="7920880" cy="5400600"/>
          </a:xfrm>
          <a:prstGeom prst="rect">
            <a:avLst/>
          </a:prstGeom>
          <a:ln>
            <a:miter lim="800000"/>
            <a:headEnd/>
            <a:tailEnd/>
          </a:ln>
        </p:spPr>
        <p:txBody>
          <a:bodyPr/>
          <a:lstStyle/>
          <a:p>
            <a:pPr marL="0" indent="0" defTabSz="715963" eaLnBrk="1" hangingPunct="1">
              <a:lnSpc>
                <a:spcPct val="100000"/>
              </a:lnSpc>
              <a:buClr>
                <a:srgbClr val="0000FF"/>
              </a:buClr>
              <a:buNone/>
              <a:defRPr/>
            </a:pPr>
            <a:r>
              <a:rPr lang="de-AT" sz="1400" dirty="0">
                <a:latin typeface="Arial" pitchFamily="34" charset="0"/>
                <a:cs typeface="Arial" pitchFamily="34" charset="0"/>
              </a:rPr>
              <a:t>Campus </a:t>
            </a:r>
            <a:r>
              <a:rPr lang="de-AT" sz="1400" dirty="0" err="1">
                <a:latin typeface="Arial" pitchFamily="34" charset="0"/>
                <a:cs typeface="Arial" pitchFamily="34" charset="0"/>
              </a:rPr>
              <a:t>Mirabell</a:t>
            </a:r>
            <a:endParaRPr lang="de-AT" sz="1400" dirty="0">
              <a:latin typeface="Arial" pitchFamily="34" charset="0"/>
              <a:cs typeface="Arial" pitchFamily="34" charset="0"/>
            </a:endParaRPr>
          </a:p>
          <a:p>
            <a:pPr marL="0" indent="0" defTabSz="715963" eaLnBrk="1" hangingPunct="1">
              <a:lnSpc>
                <a:spcPct val="100000"/>
              </a:lnSpc>
              <a:buClr>
                <a:srgbClr val="0000FF"/>
              </a:buClr>
              <a:buNone/>
              <a:defRPr/>
            </a:pPr>
            <a:r>
              <a:rPr lang="de-AT" sz="1400" dirty="0">
                <a:latin typeface="Arial" pitchFamily="34" charset="0"/>
                <a:cs typeface="Arial" pitchFamily="34" charset="0"/>
              </a:rPr>
              <a:t>P40 (Technische NMS)  </a:t>
            </a:r>
          </a:p>
          <a:p>
            <a:pPr marL="0" indent="0" defTabSz="715963" eaLnBrk="1" hangingPunct="1">
              <a:lnSpc>
                <a:spcPct val="100000"/>
              </a:lnSpc>
              <a:buClr>
                <a:srgbClr val="0000FF"/>
              </a:buClr>
              <a:buNone/>
              <a:defRPr/>
            </a:pPr>
            <a:r>
              <a:rPr lang="de-AT" sz="1400" dirty="0">
                <a:latin typeface="Arial" pitchFamily="34" charset="0"/>
                <a:cs typeface="Arial" pitchFamily="34" charset="0"/>
              </a:rPr>
              <a:t>Lehen</a:t>
            </a:r>
          </a:p>
          <a:p>
            <a:pPr marL="0" indent="0" defTabSz="715963" eaLnBrk="1" hangingPunct="1">
              <a:lnSpc>
                <a:spcPct val="100000"/>
              </a:lnSpc>
              <a:buClr>
                <a:srgbClr val="0000FF"/>
              </a:buClr>
              <a:buNone/>
              <a:defRPr/>
            </a:pPr>
            <a:r>
              <a:rPr lang="de-AT" sz="1400" dirty="0" err="1">
                <a:latin typeface="Arial" pitchFamily="34" charset="0"/>
                <a:cs typeface="Arial" pitchFamily="34" charset="0"/>
              </a:rPr>
              <a:t>Liefering</a:t>
            </a:r>
            <a:endParaRPr lang="de-AT" sz="1400" dirty="0">
              <a:latin typeface="Arial" pitchFamily="34" charset="0"/>
              <a:cs typeface="Arial" pitchFamily="34" charset="0"/>
            </a:endParaRPr>
          </a:p>
          <a:p>
            <a:pPr marL="0" indent="0" defTabSz="715963" eaLnBrk="1" hangingPunct="1">
              <a:lnSpc>
                <a:spcPct val="100000"/>
              </a:lnSpc>
              <a:buClr>
                <a:srgbClr val="0000FF"/>
              </a:buClr>
              <a:buNone/>
              <a:defRPr/>
            </a:pPr>
            <a:r>
              <a:rPr lang="de-AT" sz="1400" dirty="0" err="1">
                <a:latin typeface="Arial" pitchFamily="34" charset="0"/>
                <a:cs typeface="Arial" pitchFamily="34" charset="0"/>
              </a:rPr>
              <a:t>Maxglan</a:t>
            </a:r>
            <a:r>
              <a:rPr lang="de-AT" sz="1400" dirty="0">
                <a:latin typeface="Arial" pitchFamily="34" charset="0"/>
                <a:cs typeface="Arial" pitchFamily="34" charset="0"/>
              </a:rPr>
              <a:t> 1</a:t>
            </a:r>
          </a:p>
          <a:p>
            <a:pPr marL="0" indent="0" defTabSz="715963" eaLnBrk="1" hangingPunct="1">
              <a:lnSpc>
                <a:spcPct val="100000"/>
              </a:lnSpc>
              <a:buClr>
                <a:srgbClr val="0000FF"/>
              </a:buClr>
              <a:buNone/>
              <a:defRPr/>
            </a:pPr>
            <a:r>
              <a:rPr lang="de-AT" sz="1400" dirty="0">
                <a:latin typeface="Arial" pitchFamily="34" charset="0"/>
                <a:cs typeface="Arial" pitchFamily="34" charset="0"/>
              </a:rPr>
              <a:t>Nonntal</a:t>
            </a:r>
          </a:p>
          <a:p>
            <a:pPr marL="0" indent="0" defTabSz="715963" eaLnBrk="1" hangingPunct="1">
              <a:lnSpc>
                <a:spcPct val="100000"/>
              </a:lnSpc>
              <a:buClr>
                <a:srgbClr val="0000FF"/>
              </a:buClr>
              <a:buNone/>
              <a:defRPr/>
            </a:pPr>
            <a:r>
              <a:rPr lang="de-AT" sz="1400" dirty="0">
                <a:latin typeface="Arial" pitchFamily="34" charset="0"/>
                <a:cs typeface="Arial" pitchFamily="34" charset="0"/>
              </a:rPr>
              <a:t>Schlossstraße</a:t>
            </a:r>
          </a:p>
          <a:p>
            <a:pPr marL="0" indent="0" defTabSz="715963" eaLnBrk="1" hangingPunct="1">
              <a:lnSpc>
                <a:spcPct val="100000"/>
              </a:lnSpc>
              <a:buClr>
                <a:srgbClr val="0000FF"/>
              </a:buClr>
              <a:buNone/>
              <a:defRPr/>
            </a:pPr>
            <a:r>
              <a:rPr lang="de-AT" sz="1400" dirty="0">
                <a:latin typeface="Arial" pitchFamily="34" charset="0"/>
                <a:cs typeface="Arial" pitchFamily="34" charset="0"/>
              </a:rPr>
              <a:t>------------------------------------------------</a:t>
            </a:r>
          </a:p>
          <a:p>
            <a:pPr marL="0" indent="0" defTabSz="715963" eaLnBrk="1" hangingPunct="1">
              <a:buClr>
                <a:srgbClr val="0000FF"/>
              </a:buClr>
              <a:buNone/>
              <a:defRPr/>
            </a:pPr>
            <a:r>
              <a:rPr lang="de-AT" sz="1400" b="1" dirty="0">
                <a:latin typeface="Arial" pitchFamily="34" charset="0"/>
                <a:cs typeface="Arial" pitchFamily="34" charset="0"/>
              </a:rPr>
              <a:t>Schulen mit Schwerpunkt</a:t>
            </a:r>
          </a:p>
          <a:p>
            <a:pPr marL="0" indent="0" defTabSz="715963" eaLnBrk="1" hangingPunct="1">
              <a:buClr>
                <a:srgbClr val="0000FF"/>
              </a:buClr>
              <a:buNone/>
              <a:defRPr/>
            </a:pPr>
            <a:r>
              <a:rPr lang="de-AT" sz="1400" dirty="0" err="1">
                <a:latin typeface="Arial" pitchFamily="34" charset="0"/>
                <a:cs typeface="Arial" pitchFamily="34" charset="0"/>
              </a:rPr>
              <a:t>Maxglan</a:t>
            </a:r>
            <a:r>
              <a:rPr lang="de-AT" sz="1400" dirty="0">
                <a:latin typeface="Arial" pitchFamily="34" charset="0"/>
                <a:cs typeface="Arial" pitchFamily="34" charset="0"/>
              </a:rPr>
              <a:t> 2 </a:t>
            </a:r>
          </a:p>
          <a:p>
            <a:pPr marL="0" indent="0" defTabSz="715963" eaLnBrk="1" hangingPunct="1">
              <a:lnSpc>
                <a:spcPct val="100000"/>
              </a:lnSpc>
              <a:buClr>
                <a:srgbClr val="0000FF"/>
              </a:buClr>
              <a:buNone/>
              <a:defRPr/>
            </a:pPr>
            <a:r>
              <a:rPr lang="de-AT" sz="1400" dirty="0">
                <a:latin typeface="Arial" pitchFamily="34" charset="0"/>
                <a:cs typeface="Arial" pitchFamily="34" charset="0"/>
              </a:rPr>
              <a:t>Taxham</a:t>
            </a:r>
          </a:p>
          <a:p>
            <a:pPr marL="0" indent="0" defTabSz="715963" eaLnBrk="1" hangingPunct="1">
              <a:lnSpc>
                <a:spcPct val="100000"/>
              </a:lnSpc>
              <a:buClr>
                <a:srgbClr val="0000FF"/>
              </a:buClr>
              <a:buNone/>
              <a:defRPr/>
            </a:pPr>
            <a:r>
              <a:rPr lang="de-AT" sz="1400" dirty="0">
                <a:latin typeface="Arial" pitchFamily="34" charset="0"/>
                <a:cs typeface="Arial" pitchFamily="34" charset="0"/>
              </a:rPr>
              <a:t>-------------------------------------------------</a:t>
            </a:r>
          </a:p>
          <a:p>
            <a:pPr marL="0" indent="0" defTabSz="715963" eaLnBrk="1" hangingPunct="1">
              <a:buClr>
                <a:srgbClr val="0000FF"/>
              </a:buClr>
              <a:buNone/>
              <a:defRPr/>
            </a:pPr>
            <a:r>
              <a:rPr lang="de-AT" sz="1400" b="1" dirty="0">
                <a:latin typeface="Arial" pitchFamily="34" charset="0"/>
                <a:cs typeface="Arial" pitchFamily="34" charset="0"/>
              </a:rPr>
              <a:t>Sonderformen</a:t>
            </a:r>
          </a:p>
          <a:p>
            <a:pPr marL="0" indent="0" defTabSz="715963" eaLnBrk="1" hangingPunct="1">
              <a:buClr>
                <a:srgbClr val="0000FF"/>
              </a:buClr>
              <a:buNone/>
              <a:defRPr/>
            </a:pPr>
            <a:r>
              <a:rPr lang="de-AT" sz="1400" dirty="0">
                <a:latin typeface="Arial" pitchFamily="34" charset="0"/>
                <a:cs typeface="Arial" pitchFamily="34" charset="0"/>
              </a:rPr>
              <a:t>Praxis-NMS (Bundesschule)</a:t>
            </a:r>
          </a:p>
          <a:p>
            <a:pPr marL="0" indent="0" defTabSz="715963" eaLnBrk="1" hangingPunct="1">
              <a:lnSpc>
                <a:spcPct val="100000"/>
              </a:lnSpc>
              <a:buClr>
                <a:srgbClr val="0000FF"/>
              </a:buClr>
              <a:buNone/>
              <a:defRPr/>
            </a:pPr>
            <a:r>
              <a:rPr lang="de-AT" sz="1400" dirty="0">
                <a:latin typeface="Arial" pitchFamily="34" charset="0"/>
                <a:cs typeface="Arial" pitchFamily="34" charset="0"/>
              </a:rPr>
              <a:t>Josef – Rehrl – Schule</a:t>
            </a:r>
          </a:p>
          <a:p>
            <a:pPr marL="0" indent="0" defTabSz="715963" eaLnBrk="1" hangingPunct="1">
              <a:buClr>
                <a:srgbClr val="0000FF"/>
              </a:buClr>
              <a:buNone/>
              <a:defRPr/>
            </a:pPr>
            <a:r>
              <a:rPr lang="de-AT" sz="1400" dirty="0">
                <a:latin typeface="Arial" pitchFamily="34" charset="0"/>
                <a:cs typeface="Arial" pitchFamily="34" charset="0"/>
              </a:rPr>
              <a:t>Rudolf Steiner Schule</a:t>
            </a:r>
          </a:p>
          <a:p>
            <a:pPr marL="0" indent="0" defTabSz="715963" eaLnBrk="1" hangingPunct="1">
              <a:lnSpc>
                <a:spcPct val="100000"/>
              </a:lnSpc>
              <a:buClr>
                <a:srgbClr val="0000FF"/>
              </a:buClr>
              <a:buNone/>
              <a:defRPr/>
            </a:pPr>
            <a:r>
              <a:rPr lang="de-AT" sz="1400" dirty="0">
                <a:latin typeface="Arial" pitchFamily="34" charset="0"/>
                <a:cs typeface="Arial" pitchFamily="34" charset="0"/>
              </a:rPr>
              <a:t>--------------------------------------------------</a:t>
            </a:r>
          </a:p>
          <a:p>
            <a:pPr marL="0" indent="0" defTabSz="715963" eaLnBrk="1" hangingPunct="1">
              <a:lnSpc>
                <a:spcPct val="100000"/>
              </a:lnSpc>
              <a:buClr>
                <a:srgbClr val="0000FF"/>
              </a:buClr>
              <a:buNone/>
              <a:defRPr/>
            </a:pPr>
            <a:r>
              <a:rPr lang="de-AT" sz="1400" b="1" dirty="0">
                <a:latin typeface="Arial" pitchFamily="34" charset="0"/>
                <a:cs typeface="Arial" pitchFamily="34" charset="0"/>
              </a:rPr>
              <a:t>Privatschulen</a:t>
            </a:r>
          </a:p>
          <a:p>
            <a:pPr marL="0" indent="0" defTabSz="715963" eaLnBrk="1" hangingPunct="1">
              <a:lnSpc>
                <a:spcPct val="100000"/>
              </a:lnSpc>
              <a:buClr>
                <a:srgbClr val="0000FF"/>
              </a:buClr>
              <a:buNone/>
              <a:defRPr/>
            </a:pPr>
            <a:r>
              <a:rPr lang="de-AT" sz="1400" dirty="0" err="1">
                <a:latin typeface="Arial" pitchFamily="34" charset="0"/>
                <a:cs typeface="Arial" pitchFamily="34" charset="0"/>
              </a:rPr>
              <a:t>Evang</a:t>
            </a:r>
            <a:r>
              <a:rPr lang="de-AT" sz="1400" dirty="0">
                <a:latin typeface="Arial" pitchFamily="34" charset="0"/>
                <a:cs typeface="Arial" pitchFamily="34" charset="0"/>
              </a:rPr>
              <a:t>. Diakonie </a:t>
            </a:r>
          </a:p>
          <a:p>
            <a:pPr marL="0" indent="0" defTabSz="715963" eaLnBrk="1" hangingPunct="1">
              <a:lnSpc>
                <a:spcPct val="100000"/>
              </a:lnSpc>
              <a:buClr>
                <a:srgbClr val="0000FF"/>
              </a:buClr>
              <a:buNone/>
              <a:defRPr/>
            </a:pPr>
            <a:r>
              <a:rPr lang="de-AT" sz="1400" dirty="0" err="1">
                <a:latin typeface="Arial" pitchFamily="34" charset="0"/>
                <a:cs typeface="Arial" pitchFamily="34" charset="0"/>
              </a:rPr>
              <a:t>Goldenstein</a:t>
            </a:r>
            <a:endParaRPr lang="de-AT" sz="1400" dirty="0">
              <a:latin typeface="Arial" pitchFamily="34" charset="0"/>
              <a:cs typeface="Arial" pitchFamily="34" charset="0"/>
            </a:endParaRPr>
          </a:p>
          <a:p>
            <a:pPr marL="0" indent="0" defTabSz="715963" eaLnBrk="1" hangingPunct="1">
              <a:buClr>
                <a:srgbClr val="0000FF"/>
              </a:buClr>
              <a:buNone/>
              <a:defRPr/>
            </a:pPr>
            <a:r>
              <a:rPr lang="de-AT" sz="1400" dirty="0">
                <a:latin typeface="Arial" pitchFamily="34" charset="0"/>
                <a:cs typeface="Arial" pitchFamily="34" charset="0"/>
              </a:rPr>
              <a:t>Tiere Hautnah – Schule für das Leben</a:t>
            </a:r>
          </a:p>
          <a:p>
            <a:pPr marL="0" indent="0" defTabSz="715963" eaLnBrk="1" hangingPunct="1">
              <a:lnSpc>
                <a:spcPct val="100000"/>
              </a:lnSpc>
              <a:buClr>
                <a:srgbClr val="0000FF"/>
              </a:buClr>
              <a:buNone/>
              <a:defRPr/>
            </a:pPr>
            <a:endParaRPr lang="de-AT" sz="1400" dirty="0">
              <a:latin typeface="Arial" pitchFamily="34" charset="0"/>
              <a:cs typeface="Arial" pitchFamily="34" charset="0"/>
            </a:endParaRPr>
          </a:p>
          <a:p>
            <a:pPr marL="0" indent="0" defTabSz="715963" eaLnBrk="1" hangingPunct="1">
              <a:lnSpc>
                <a:spcPct val="100000"/>
              </a:lnSpc>
              <a:buClr>
                <a:srgbClr val="0000FF"/>
              </a:buClr>
              <a:buNone/>
              <a:defRPr/>
            </a:pPr>
            <a:endParaRPr lang="de-AT" sz="1400" dirty="0">
              <a:latin typeface="Arial" pitchFamily="34" charset="0"/>
              <a:cs typeface="Arial" pitchFamily="34" charset="0"/>
            </a:endParaRPr>
          </a:p>
          <a:p>
            <a:pPr defTabSz="715963" eaLnBrk="1" hangingPunct="1">
              <a:lnSpc>
                <a:spcPct val="100000"/>
              </a:lnSpc>
              <a:buClr>
                <a:srgbClr val="0000FF"/>
              </a:buClr>
              <a:buFont typeface="Wingdings" pitchFamily="2" charset="2"/>
              <a:buChar char="§"/>
              <a:defRPr/>
            </a:pPr>
            <a:endParaRPr lang="de-AT" sz="1400" dirty="0">
              <a:latin typeface="Arial" pitchFamily="34" charset="0"/>
              <a:cs typeface="Arial" pitchFamily="34" charset="0"/>
            </a:endParaRPr>
          </a:p>
        </p:txBody>
      </p:sp>
      <p:sp>
        <p:nvSpPr>
          <p:cNvPr id="4099" name="Rectangle 2"/>
          <p:cNvSpPr txBox="1">
            <a:spLocks noChangeArrowheads="1"/>
          </p:cNvSpPr>
          <p:nvPr/>
        </p:nvSpPr>
        <p:spPr bwMode="auto">
          <a:xfrm>
            <a:off x="0" y="1"/>
            <a:ext cx="9180511"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ea typeface="Arial Unicode MS" pitchFamily="34" charset="-128"/>
                <a:cs typeface="Arial" pitchFamily="34" charset="0"/>
              </a:rPr>
              <a:t>Die Neue Mittelschule (NMS)</a:t>
            </a:r>
          </a:p>
        </p:txBody>
      </p:sp>
      <p:sp>
        <p:nvSpPr>
          <p:cNvPr id="2" name="Rechteck 1"/>
          <p:cNvSpPr/>
          <p:nvPr/>
        </p:nvSpPr>
        <p:spPr>
          <a:xfrm>
            <a:off x="611560" y="6309320"/>
            <a:ext cx="7920880"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338443216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611560" y="1052736"/>
            <a:ext cx="8064573" cy="5616624"/>
          </a:xfrm>
          <a:noFill/>
        </p:spPr>
        <p:txBody>
          <a:bodyPr/>
          <a:lstStyle/>
          <a:p>
            <a:pPr marL="0" indent="0" eaLnBrk="1" hangingPunct="1">
              <a:buNone/>
            </a:pPr>
            <a:r>
              <a:rPr lang="de-AT" altLang="de-DE" sz="2000" dirty="0">
                <a:latin typeface="Arial" panose="020B0604020202020204" pitchFamily="34" charset="0"/>
                <a:cs typeface="Arial" panose="020B0604020202020204" pitchFamily="34" charset="0"/>
              </a:rPr>
              <a:t>4 Schwerpunkte mit folgenden  </a:t>
            </a:r>
          </a:p>
          <a:p>
            <a:pPr marL="0" indent="0" eaLnBrk="1" hangingPunct="1">
              <a:buNone/>
            </a:pPr>
            <a:r>
              <a:rPr lang="de-AT" altLang="de-DE" sz="2000" b="1" dirty="0">
                <a:latin typeface="Arial" panose="020B0604020202020204" pitchFamily="34" charset="0"/>
                <a:cs typeface="Arial" panose="020B0604020202020204" pitchFamily="34" charset="0"/>
              </a:rPr>
              <a:t>Wahlpflichtfächern:</a:t>
            </a:r>
            <a:r>
              <a:rPr lang="de-AT" altLang="de-DE" sz="2000" dirty="0">
                <a:latin typeface="Arial" panose="020B0604020202020204" pitchFamily="34" charset="0"/>
                <a:cs typeface="Arial" panose="020B0604020202020204" pitchFamily="34" charset="0"/>
              </a:rPr>
              <a:t> </a:t>
            </a:r>
          </a:p>
          <a:p>
            <a:pPr eaLnBrk="1" hangingPunct="1"/>
            <a:r>
              <a:rPr lang="de-AT" altLang="de-DE" sz="2000" dirty="0">
                <a:latin typeface="Arial" panose="020B0604020202020204" pitchFamily="34" charset="0"/>
                <a:cs typeface="Arial" panose="020B0604020202020204" pitchFamily="34" charset="0"/>
              </a:rPr>
              <a:t>Kreativwerkstatt (techn. und textiles Werken, ME, BE) </a:t>
            </a:r>
          </a:p>
          <a:p>
            <a:pPr eaLnBrk="1" hangingPunct="1"/>
            <a:r>
              <a:rPr lang="de-AT" altLang="de-DE" sz="2000" dirty="0">
                <a:latin typeface="Arial" panose="020B0604020202020204" pitchFamily="34" charset="0"/>
                <a:cs typeface="Arial" panose="020B0604020202020204" pitchFamily="34" charset="0"/>
              </a:rPr>
              <a:t>Kreativwerkstatt (D,E,M) </a:t>
            </a:r>
          </a:p>
          <a:p>
            <a:pPr eaLnBrk="1" hangingPunct="1"/>
            <a:r>
              <a:rPr lang="de-AT" altLang="de-DE" sz="2000" dirty="0">
                <a:latin typeface="Arial" panose="020B0604020202020204" pitchFamily="34" charset="0"/>
                <a:cs typeface="Arial" panose="020B0604020202020204" pitchFamily="34" charset="0"/>
              </a:rPr>
              <a:t>Wirtschaftsrechnen und Informatik </a:t>
            </a:r>
          </a:p>
          <a:p>
            <a:pPr eaLnBrk="1" hangingPunct="1"/>
            <a:r>
              <a:rPr lang="de-AT" altLang="de-DE" sz="2000" dirty="0">
                <a:latin typeface="Arial" panose="020B0604020202020204" pitchFamily="34" charset="0"/>
                <a:cs typeface="Arial" panose="020B0604020202020204" pitchFamily="34" charset="0"/>
              </a:rPr>
              <a:t>Italienisch </a:t>
            </a:r>
          </a:p>
          <a:p>
            <a:pPr eaLnBrk="1" hangingPunct="1">
              <a:buClr>
                <a:srgbClr val="0000FF"/>
              </a:buClr>
              <a:buFont typeface="Wingdings" pitchFamily="2" charset="2"/>
              <a:buChar char="§"/>
            </a:pPr>
            <a:endParaRPr lang="de-AT" altLang="de-DE" sz="2000" dirty="0">
              <a:latin typeface="Arial" panose="020B0604020202020204" pitchFamily="34" charset="0"/>
              <a:cs typeface="Arial" panose="020B0604020202020204" pitchFamily="34" charset="0"/>
            </a:endParaRPr>
          </a:p>
          <a:p>
            <a:pPr marL="0" indent="0" eaLnBrk="1" hangingPunct="1">
              <a:buNone/>
            </a:pPr>
            <a:r>
              <a:rPr lang="de-AT" altLang="de-DE" sz="2000" b="1" dirty="0">
                <a:latin typeface="Arial" panose="020B0604020202020204" pitchFamily="34" charset="0"/>
                <a:cs typeface="Arial" panose="020B0604020202020204" pitchFamily="34" charset="0"/>
              </a:rPr>
              <a:t>Berufsorientierung: </a:t>
            </a:r>
            <a:r>
              <a:rPr lang="de-AT" altLang="de-DE" sz="2000" dirty="0">
                <a:latin typeface="Arial" panose="020B0604020202020204" pitchFamily="34" charset="0"/>
                <a:cs typeface="Arial" panose="020B0604020202020204" pitchFamily="34" charset="0"/>
              </a:rPr>
              <a:t>Fächerübergreifender und projektorientierter  Unterricht ab der 3. Klasse</a:t>
            </a:r>
          </a:p>
          <a:p>
            <a:pPr marL="0" indent="0" eaLnBrk="1" hangingPunct="1">
              <a:buNone/>
            </a:pPr>
            <a:endParaRPr lang="de-AT" altLang="de-DE" sz="2000" dirty="0">
              <a:latin typeface="Arial" panose="020B0604020202020204" pitchFamily="34" charset="0"/>
              <a:cs typeface="Arial" panose="020B0604020202020204" pitchFamily="34" charset="0"/>
            </a:endParaRPr>
          </a:p>
          <a:p>
            <a:pPr marL="0" indent="0" eaLnBrk="1" hangingPunct="1">
              <a:buNone/>
            </a:pPr>
            <a:r>
              <a:rPr lang="de-AT" altLang="de-DE" sz="2000" dirty="0">
                <a:latin typeface="Arial" panose="020B0604020202020204" pitchFamily="34" charset="0"/>
                <a:cs typeface="Arial" panose="020B0604020202020204" pitchFamily="34" charset="0"/>
              </a:rPr>
              <a:t>Integrationsklassen</a:t>
            </a:r>
          </a:p>
          <a:p>
            <a:pPr eaLnBrk="1" hangingPunct="1">
              <a:buFont typeface="Wingdings" pitchFamily="2" charset="2"/>
              <a:buNone/>
            </a:pPr>
            <a:r>
              <a:rPr lang="de-AT" altLang="de-DE" sz="2000" dirty="0">
                <a:solidFill>
                  <a:srgbClr val="FF0000"/>
                </a:solidFill>
                <a:latin typeface="Arial" panose="020B0604020202020204" pitchFamily="34" charset="0"/>
                <a:cs typeface="Arial" panose="020B0604020202020204" pitchFamily="34" charset="0"/>
              </a:rPr>
              <a:t>Tagesbetreuung</a:t>
            </a:r>
          </a:p>
        </p:txBody>
      </p:sp>
      <p:sp>
        <p:nvSpPr>
          <p:cNvPr id="2" name="Rechteck 1"/>
          <p:cNvSpPr/>
          <p:nvPr/>
        </p:nvSpPr>
        <p:spPr>
          <a:xfrm>
            <a:off x="0" y="-1"/>
            <a:ext cx="9144000" cy="830997"/>
          </a:xfrm>
          <a:prstGeom prst="rect">
            <a:avLst/>
          </a:prstGeom>
        </p:spPr>
        <p:txBody>
          <a:bodyPr wrap="square">
            <a:spAutoFit/>
          </a:bodyPr>
          <a:lstStyle/>
          <a:p>
            <a:pPr algn="ctr"/>
            <a:endParaRPr lang="de-AT" altLang="de-DE" sz="2400" b="1" dirty="0">
              <a:solidFill>
                <a:srgbClr val="1F497D"/>
              </a:solidFill>
              <a:latin typeface="Arial" pitchFamily="34" charset="0"/>
              <a:cs typeface="Arial" pitchFamily="34" charset="0"/>
            </a:endParaRPr>
          </a:p>
          <a:p>
            <a:pPr algn="ctr"/>
            <a:r>
              <a:rPr lang="de-AT" altLang="de-DE" sz="2400" b="1" dirty="0">
                <a:solidFill>
                  <a:srgbClr val="1F497D"/>
                </a:solidFill>
                <a:latin typeface="Arial" pitchFamily="34" charset="0"/>
                <a:cs typeface="Arial" pitchFamily="34" charset="0"/>
              </a:rPr>
              <a:t>NMS Campus </a:t>
            </a:r>
            <a:r>
              <a:rPr lang="de-AT" altLang="de-DE" sz="2400" b="1" dirty="0" err="1">
                <a:solidFill>
                  <a:srgbClr val="1F497D"/>
                </a:solidFill>
                <a:latin typeface="Arial" pitchFamily="34" charset="0"/>
                <a:cs typeface="Arial" pitchFamily="34" charset="0"/>
              </a:rPr>
              <a:t>Mirabell</a:t>
            </a:r>
            <a:endParaRPr lang="de-DE" altLang="de-DE" sz="2400" b="1" dirty="0">
              <a:solidFill>
                <a:srgbClr val="1F497D"/>
              </a:solidFill>
              <a:latin typeface="Arial" pitchFamily="34" charset="0"/>
              <a:cs typeface="Arial" pitchFamily="34" charset="0"/>
            </a:endParaRPr>
          </a:p>
        </p:txBody>
      </p:sp>
      <p:sp>
        <p:nvSpPr>
          <p:cNvPr id="3" name="Fußzeilenplatzhalter 2"/>
          <p:cNvSpPr>
            <a:spLocks noGrp="1"/>
          </p:cNvSpPr>
          <p:nvPr>
            <p:ph type="ftr" sz="quarter" idx="11"/>
          </p:nvPr>
        </p:nvSpPr>
        <p:spPr>
          <a:xfrm>
            <a:off x="611560" y="6356350"/>
            <a:ext cx="792088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72403567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467866" y="1251862"/>
            <a:ext cx="8208267" cy="5417498"/>
          </a:xfrm>
          <a:noFill/>
        </p:spPr>
        <p:txBody>
          <a:bodyPr/>
          <a:lstStyle/>
          <a:p>
            <a:pPr eaLnBrk="1" hangingPunct="1">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Wichtige Termine:</a:t>
            </a:r>
            <a:endParaRPr lang="de-DE" altLang="de-DE" sz="2000" u="sng" dirty="0">
              <a:solidFill>
                <a:schemeClr val="tx2"/>
              </a:solidFill>
              <a:latin typeface="Arial" pitchFamily="34" charset="0"/>
              <a:cs typeface="Arial" pitchFamily="34" charset="0"/>
            </a:endParaRPr>
          </a:p>
          <a:p>
            <a:pPr eaLnBrk="1" hangingPunct="1">
              <a:buFont typeface="Wingdings" pitchFamily="2" charset="2"/>
              <a:buNone/>
            </a:pPr>
            <a:r>
              <a:rPr lang="de-DE" altLang="de-DE" sz="2000" dirty="0">
                <a:latin typeface="Arial" pitchFamily="34" charset="0"/>
                <a:cs typeface="Arial" pitchFamily="34" charset="0"/>
              </a:rPr>
              <a:t>Tag der offenen Tür:		13.11.2019 (8:00 – 11:40 Uhr)</a:t>
            </a:r>
          </a:p>
          <a:p>
            <a:pPr eaLnBrk="1" hangingPunct="1">
              <a:lnSpc>
                <a:spcPct val="150000"/>
              </a:lnSpc>
              <a:buFont typeface="Wingdings" pitchFamily="2" charset="2"/>
              <a:buNone/>
            </a:pPr>
            <a:endParaRPr lang="de-DE" altLang="de-DE" sz="2000" dirty="0">
              <a:solidFill>
                <a:schemeClr val="tx2"/>
              </a:solidFill>
              <a:latin typeface="Arial" panose="020B0604020202020204" pitchFamily="34" charset="0"/>
              <a:cs typeface="Arial" panose="020B0604020202020204" pitchFamily="34" charset="0"/>
            </a:endParaRPr>
          </a:p>
          <a:p>
            <a:pPr eaLnBrk="1" hangingPunct="1">
              <a:lnSpc>
                <a:spcPct val="150000"/>
              </a:lnSpc>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Daten:</a:t>
            </a:r>
          </a:p>
          <a:p>
            <a:pPr eaLnBrk="1" hangingPunct="1">
              <a:buFont typeface="Wingdings" pitchFamily="2" charset="2"/>
              <a:buNone/>
            </a:pPr>
            <a:r>
              <a:rPr lang="de-AT" altLang="de-DE" sz="2000" dirty="0">
                <a:latin typeface="Arial" panose="020B0604020202020204" pitchFamily="34" charset="0"/>
                <a:cs typeface="Arial" panose="020B0604020202020204" pitchFamily="34" charset="0"/>
              </a:rPr>
              <a:t>Direktorin:	OLNMS Adelheid </a:t>
            </a:r>
            <a:r>
              <a:rPr lang="de-AT" altLang="de-DE" sz="2000" dirty="0" err="1">
                <a:latin typeface="Arial" panose="020B0604020202020204" pitchFamily="34" charset="0"/>
                <a:cs typeface="Arial" panose="020B0604020202020204" pitchFamily="34" charset="0"/>
              </a:rPr>
              <a:t>Bendl</a:t>
            </a:r>
            <a:endParaRPr lang="de-AT"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Adresse:	Haydnstraße 3</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			5020 Salzburg</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Telefon:		+43662-872104</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Mail:		</a:t>
            </a:r>
            <a:r>
              <a:rPr lang="de-DE" altLang="de-DE" sz="2000" dirty="0">
                <a:latin typeface="Arial" panose="020B0604020202020204" pitchFamily="34" charset="0"/>
                <a:cs typeface="Arial" panose="020B0604020202020204" pitchFamily="34" charset="0"/>
                <a:hlinkClick r:id="rId2"/>
              </a:rPr>
              <a:t>direktion@campusmirabell-nms.salzburg.at</a:t>
            </a:r>
            <a:endParaRPr lang="de-DE"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Web:		</a:t>
            </a:r>
            <a:r>
              <a:rPr lang="de-AT" altLang="de-DE" sz="2000" dirty="0">
                <a:latin typeface="Arial" panose="020B0604020202020204" pitchFamily="34" charset="0"/>
                <a:cs typeface="Arial" panose="020B0604020202020204" pitchFamily="34" charset="0"/>
              </a:rPr>
              <a:t>www.campusmirabell-nms.salzburg.at</a:t>
            </a:r>
          </a:p>
        </p:txBody>
      </p:sp>
      <p:sp>
        <p:nvSpPr>
          <p:cNvPr id="2" name="Rechteck 1"/>
          <p:cNvSpPr/>
          <p:nvPr/>
        </p:nvSpPr>
        <p:spPr>
          <a:xfrm>
            <a:off x="0" y="-1"/>
            <a:ext cx="9144000" cy="830997"/>
          </a:xfrm>
          <a:prstGeom prst="rect">
            <a:avLst/>
          </a:prstGeom>
        </p:spPr>
        <p:txBody>
          <a:bodyPr wrap="square">
            <a:spAutoFit/>
          </a:bodyPr>
          <a:lstStyle/>
          <a:p>
            <a:pPr algn="ctr"/>
            <a:endParaRPr lang="de-AT" altLang="de-DE" sz="2400" b="1" dirty="0">
              <a:solidFill>
                <a:srgbClr val="1F497D"/>
              </a:solidFill>
              <a:latin typeface="Arial" pitchFamily="34" charset="0"/>
              <a:cs typeface="Arial" pitchFamily="34" charset="0"/>
            </a:endParaRPr>
          </a:p>
          <a:p>
            <a:pPr algn="ctr"/>
            <a:r>
              <a:rPr lang="de-AT" altLang="de-DE" sz="2400" b="1" dirty="0">
                <a:solidFill>
                  <a:srgbClr val="1F497D"/>
                </a:solidFill>
                <a:latin typeface="Arial" pitchFamily="34" charset="0"/>
                <a:cs typeface="Arial" pitchFamily="34" charset="0"/>
              </a:rPr>
              <a:t>NMS Campus </a:t>
            </a:r>
            <a:r>
              <a:rPr lang="de-AT" altLang="de-DE" sz="2400" b="1" dirty="0" err="1">
                <a:solidFill>
                  <a:srgbClr val="1F497D"/>
                </a:solidFill>
                <a:latin typeface="Arial" pitchFamily="34" charset="0"/>
                <a:cs typeface="Arial" pitchFamily="34" charset="0"/>
              </a:rPr>
              <a:t>Mirabell</a:t>
            </a:r>
            <a:endParaRPr lang="de-DE" altLang="de-DE" sz="2400" b="1" dirty="0">
              <a:solidFill>
                <a:srgbClr val="1F497D"/>
              </a:solidFill>
              <a:latin typeface="Arial" pitchFamily="34" charset="0"/>
              <a:cs typeface="Arial" pitchFamily="34" charset="0"/>
            </a:endParaRPr>
          </a:p>
        </p:txBody>
      </p:sp>
      <p:sp>
        <p:nvSpPr>
          <p:cNvPr id="3" name="Fußzeilenplatzhalter 2"/>
          <p:cNvSpPr>
            <a:spLocks noGrp="1"/>
          </p:cNvSpPr>
          <p:nvPr>
            <p:ph type="ftr" sz="quarter" idx="11"/>
          </p:nvPr>
        </p:nvSpPr>
        <p:spPr>
          <a:xfrm>
            <a:off x="611560" y="6356350"/>
            <a:ext cx="792088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251076212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AutoShape 2"/>
          <p:cNvSpPr>
            <a:spLocks noGrp="1" noChangeArrowheads="1"/>
          </p:cNvSpPr>
          <p:nvPr>
            <p:ph type="title"/>
          </p:nvPr>
        </p:nvSpPr>
        <p:spPr>
          <a:xfrm>
            <a:off x="0" y="0"/>
            <a:ext cx="9144000" cy="1051200"/>
          </a:xfrm>
        </p:spPr>
        <p:txBody>
          <a:bodyPr/>
          <a:lstStyle/>
          <a:p>
            <a:pPr eaLnBrk="1" hangingPunct="1"/>
            <a:br>
              <a:rPr lang="de-AT" altLang="de-DE" sz="2400" b="1" dirty="0">
                <a:solidFill>
                  <a:schemeClr val="tx2"/>
                </a:solidFill>
                <a:latin typeface="Arial" pitchFamily="34" charset="0"/>
                <a:ea typeface="+mn-ea"/>
                <a:cs typeface="Arial" pitchFamily="34" charset="0"/>
              </a:rPr>
            </a:br>
            <a:r>
              <a:rPr lang="de-AT" altLang="de-DE" sz="2400" b="1" dirty="0">
                <a:solidFill>
                  <a:schemeClr val="tx2"/>
                </a:solidFill>
                <a:latin typeface="Arial" pitchFamily="34" charset="0"/>
                <a:ea typeface="+mn-ea"/>
                <a:cs typeface="Arial" pitchFamily="34" charset="0"/>
              </a:rPr>
              <a:t>Techn. NMS P40 (</a:t>
            </a:r>
            <a:r>
              <a:rPr lang="de-AT" altLang="de-DE" sz="2400" b="1" dirty="0" err="1">
                <a:solidFill>
                  <a:schemeClr val="tx2"/>
                </a:solidFill>
                <a:latin typeface="Arial" pitchFamily="34" charset="0"/>
                <a:ea typeface="+mn-ea"/>
                <a:cs typeface="Arial" pitchFamily="34" charset="0"/>
              </a:rPr>
              <a:t>Plainstraße</a:t>
            </a:r>
            <a:r>
              <a:rPr lang="de-AT" altLang="de-DE" sz="2400" b="1" dirty="0">
                <a:solidFill>
                  <a:schemeClr val="tx2"/>
                </a:solidFill>
                <a:latin typeface="Arial" pitchFamily="34" charset="0"/>
                <a:ea typeface="+mn-ea"/>
                <a:cs typeface="Arial" pitchFamily="34" charset="0"/>
              </a:rPr>
              <a:t>)</a:t>
            </a:r>
            <a:br>
              <a:rPr lang="de-AT" altLang="de-DE" sz="2400" b="1" dirty="0">
                <a:solidFill>
                  <a:schemeClr val="tx2"/>
                </a:solidFill>
                <a:latin typeface="Arial" pitchFamily="34" charset="0"/>
                <a:ea typeface="+mn-ea"/>
                <a:cs typeface="Arial" pitchFamily="34" charset="0"/>
              </a:rPr>
            </a:br>
            <a:endParaRPr lang="de-DE" altLang="de-DE" sz="2400" b="1" dirty="0">
              <a:solidFill>
                <a:schemeClr val="tx2"/>
              </a:solidFill>
              <a:latin typeface="Arial" pitchFamily="34" charset="0"/>
              <a:ea typeface="+mn-ea"/>
              <a:cs typeface="Arial" pitchFamily="34" charset="0"/>
            </a:endParaRPr>
          </a:p>
        </p:txBody>
      </p:sp>
      <p:sp>
        <p:nvSpPr>
          <p:cNvPr id="84994" name="Rectangle 3"/>
          <p:cNvSpPr>
            <a:spLocks noGrp="1" noChangeArrowheads="1"/>
          </p:cNvSpPr>
          <p:nvPr>
            <p:ph type="body" idx="1"/>
          </p:nvPr>
        </p:nvSpPr>
        <p:spPr>
          <a:xfrm>
            <a:off x="683568" y="1124744"/>
            <a:ext cx="7848872" cy="5112568"/>
          </a:xfrm>
          <a:noFill/>
        </p:spPr>
        <p:txBody>
          <a:bodyPr/>
          <a:lstStyle/>
          <a:p>
            <a:pPr marL="0" indent="0" eaLnBrk="1" hangingPunct="1">
              <a:lnSpc>
                <a:spcPct val="80000"/>
              </a:lnSpc>
              <a:buNone/>
            </a:pPr>
            <a:r>
              <a:rPr lang="de-AT" altLang="de-DE" sz="2000" b="1" dirty="0">
                <a:latin typeface="Arial" panose="020B0604020202020204" pitchFamily="34" charset="0"/>
                <a:cs typeface="Arial" panose="020B0604020202020204" pitchFamily="34" charset="0"/>
              </a:rPr>
              <a:t>Schwerpunkte:</a:t>
            </a:r>
          </a:p>
          <a:p>
            <a:pPr eaLnBrk="1" hangingPunct="1">
              <a:lnSpc>
                <a:spcPct val="80000"/>
              </a:lnSpc>
            </a:pPr>
            <a:r>
              <a:rPr lang="de-AT" altLang="de-DE" sz="1800" dirty="0">
                <a:latin typeface="Arial" panose="020B0604020202020204" pitchFamily="34" charset="0"/>
                <a:cs typeface="Arial" panose="020B0604020202020204" pitchFamily="34" charset="0"/>
              </a:rPr>
              <a:t>Elektronik</a:t>
            </a:r>
          </a:p>
          <a:p>
            <a:pPr marL="0" indent="0" defTabSz="361950">
              <a:buNone/>
            </a:pPr>
            <a:r>
              <a:rPr lang="de-AT" sz="1800" dirty="0">
                <a:latin typeface="Arial" pitchFamily="34" charset="0"/>
                <a:cs typeface="Arial" pitchFamily="34" charset="0"/>
              </a:rPr>
              <a:t>	Grundkenntnissen in der Elektronik - Experimentieren im Vordergrund 	steht. </a:t>
            </a:r>
          </a:p>
          <a:p>
            <a:pPr marL="0" indent="0">
              <a:buNone/>
              <a:tabLst>
                <a:tab pos="361950" algn="l"/>
              </a:tabLst>
            </a:pPr>
            <a:r>
              <a:rPr lang="de-AT" sz="1800" dirty="0">
                <a:latin typeface="Arial" pitchFamily="34" charset="0"/>
                <a:cs typeface="Arial" pitchFamily="34" charset="0"/>
              </a:rPr>
              <a:t>	handwerkliche Techniken wie z.B.: Löten bis hin zu 	Regeltechnik, Programmieren und Steuerungen von Robotern.</a:t>
            </a:r>
          </a:p>
          <a:p>
            <a:pPr eaLnBrk="1" hangingPunct="1">
              <a:lnSpc>
                <a:spcPct val="80000"/>
              </a:lnSpc>
              <a:buAutoNum type="arabicPeriod"/>
            </a:pPr>
            <a:endParaRPr lang="de-AT" altLang="de-DE" sz="1800" dirty="0">
              <a:latin typeface="Arial" panose="020B0604020202020204" pitchFamily="34" charset="0"/>
              <a:cs typeface="Arial" panose="020B0604020202020204" pitchFamily="34" charset="0"/>
            </a:endParaRPr>
          </a:p>
          <a:p>
            <a:r>
              <a:rPr lang="de-AT" altLang="de-DE" sz="1800" dirty="0">
                <a:latin typeface="Arial" panose="020B0604020202020204" pitchFamily="34" charset="0"/>
                <a:cs typeface="Arial" panose="020B0604020202020204" pitchFamily="34" charset="0"/>
              </a:rPr>
              <a:t>Informatik:</a:t>
            </a:r>
          </a:p>
          <a:p>
            <a:pPr marL="361950" indent="0">
              <a:buNone/>
            </a:pPr>
            <a:r>
              <a:rPr lang="de-AT" sz="1800" dirty="0">
                <a:latin typeface="Arial" pitchFamily="34" charset="0"/>
                <a:cs typeface="Arial" pitchFamily="34" charset="0"/>
              </a:rPr>
              <a:t>verantwortungsbewusste Umgang mit Computern, </a:t>
            </a:r>
          </a:p>
          <a:p>
            <a:pPr marL="361950" indent="0">
              <a:buNone/>
            </a:pPr>
            <a:r>
              <a:rPr lang="de-AT" sz="1800" dirty="0">
                <a:latin typeface="Arial" pitchFamily="34" charset="0"/>
                <a:cs typeface="Arial" pitchFamily="34" charset="0"/>
              </a:rPr>
              <a:t>Erstellen kleiner, eigener Programme. </a:t>
            </a:r>
          </a:p>
          <a:p>
            <a:pPr marL="361950" indent="0">
              <a:buNone/>
            </a:pPr>
            <a:r>
              <a:rPr lang="de-AT" sz="1800" dirty="0">
                <a:latin typeface="Arial" pitchFamily="34" charset="0"/>
                <a:cs typeface="Arial" pitchFamily="34" charset="0"/>
              </a:rPr>
              <a:t>Diverse Grafikprogramme, </a:t>
            </a:r>
            <a:r>
              <a:rPr lang="de-AT" sz="1800" dirty="0" err="1">
                <a:latin typeface="Arial" pitchFamily="34" charset="0"/>
                <a:cs typeface="Arial" pitchFamily="34" charset="0"/>
              </a:rPr>
              <a:t>Powerpoint</a:t>
            </a:r>
            <a:r>
              <a:rPr lang="de-AT" sz="1800" dirty="0">
                <a:latin typeface="Arial" pitchFamily="34" charset="0"/>
                <a:cs typeface="Arial" pitchFamily="34" charset="0"/>
              </a:rPr>
              <a:t>, Gestaltung einer eigenen Webseite</a:t>
            </a:r>
          </a:p>
          <a:p>
            <a:pPr marL="361950" indent="0">
              <a:buNone/>
            </a:pPr>
            <a:r>
              <a:rPr lang="de-AT" sz="1800" dirty="0">
                <a:latin typeface="Arial" pitchFamily="34" charset="0"/>
                <a:cs typeface="Arial" pitchFamily="34" charset="0"/>
              </a:rPr>
              <a:t>Grundkenntnisse im Maschineschreiben, Erwerbs des ECDL Führerschein. </a:t>
            </a:r>
          </a:p>
          <a:p>
            <a:pPr marL="0" indent="0">
              <a:buNone/>
            </a:pPr>
            <a:r>
              <a:rPr lang="de-AT" sz="1800" dirty="0">
                <a:latin typeface="Arial" pitchFamily="34" charset="0"/>
                <a:cs typeface="Arial" pitchFamily="34" charset="0"/>
              </a:rPr>
              <a:t> </a:t>
            </a:r>
          </a:p>
          <a:p>
            <a:pPr marL="0" indent="0" eaLnBrk="1" hangingPunct="1">
              <a:lnSpc>
                <a:spcPct val="80000"/>
              </a:lnSpc>
              <a:buClr>
                <a:srgbClr val="0000FF"/>
              </a:buClr>
              <a:buNone/>
            </a:pPr>
            <a:r>
              <a:rPr lang="de-AT" altLang="de-DE" sz="2000" dirty="0">
                <a:solidFill>
                  <a:srgbClr val="FF0000"/>
                </a:solidFill>
                <a:latin typeface="Arial" panose="020B0604020202020204" pitchFamily="34" charset="0"/>
                <a:cs typeface="Arial" panose="020B0604020202020204" pitchFamily="34" charset="0"/>
              </a:rPr>
              <a:t>Nachmittagsbetreuung</a:t>
            </a:r>
          </a:p>
          <a:p>
            <a:pPr marL="0" indent="0" eaLnBrk="1" hangingPunct="1">
              <a:lnSpc>
                <a:spcPct val="80000"/>
              </a:lnSpc>
              <a:buClr>
                <a:srgbClr val="0000FF"/>
              </a:buClr>
              <a:buNone/>
            </a:pPr>
            <a:endParaRPr lang="de-AT" altLang="de-DE" sz="2000" dirty="0">
              <a:latin typeface="Arial" panose="020B0604020202020204" pitchFamily="34" charset="0"/>
              <a:cs typeface="Arial" panose="020B0604020202020204" pitchFamily="34" charset="0"/>
            </a:endParaRPr>
          </a:p>
          <a:p>
            <a:pPr marL="0" indent="0" eaLnBrk="1" hangingPunct="1">
              <a:lnSpc>
                <a:spcPct val="80000"/>
              </a:lnSpc>
              <a:buClr>
                <a:srgbClr val="0000FF"/>
              </a:buClr>
              <a:buNone/>
            </a:pPr>
            <a:endParaRPr lang="de-AT" altLang="de-DE" sz="2000" dirty="0">
              <a:latin typeface="Arial" panose="020B0604020202020204" pitchFamily="34" charset="0"/>
              <a:cs typeface="Arial" panose="020B0604020202020204" pitchFamily="34" charset="0"/>
            </a:endParaRPr>
          </a:p>
          <a:p>
            <a:pPr marL="0" indent="0" eaLnBrk="1" hangingPunct="1">
              <a:lnSpc>
                <a:spcPct val="80000"/>
              </a:lnSpc>
              <a:buClr>
                <a:srgbClr val="0000FF"/>
              </a:buClr>
              <a:buNone/>
            </a:pPr>
            <a:r>
              <a:rPr lang="de-AT" altLang="de-DE" sz="2000" dirty="0">
                <a:latin typeface="Arial" panose="020B0604020202020204" pitchFamily="34" charset="0"/>
                <a:cs typeface="Arial" panose="020B0604020202020204" pitchFamily="34" charset="0"/>
              </a:rPr>
              <a:t>	</a:t>
            </a:r>
          </a:p>
        </p:txBody>
      </p:sp>
      <p:sp>
        <p:nvSpPr>
          <p:cNvPr id="2" name="Fußzeilenplatzhalter 1"/>
          <p:cNvSpPr>
            <a:spLocks noGrp="1"/>
          </p:cNvSpPr>
          <p:nvPr>
            <p:ph type="ftr" sz="quarter" idx="11"/>
          </p:nvPr>
        </p:nvSpPr>
        <p:spPr>
          <a:xfrm>
            <a:off x="683568" y="6356350"/>
            <a:ext cx="792088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324135690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AutoShape 2"/>
          <p:cNvSpPr>
            <a:spLocks noGrp="1" noChangeArrowheads="1"/>
          </p:cNvSpPr>
          <p:nvPr>
            <p:ph type="title"/>
          </p:nvPr>
        </p:nvSpPr>
        <p:spPr>
          <a:xfrm>
            <a:off x="0" y="0"/>
            <a:ext cx="9144000" cy="1051200"/>
          </a:xfrm>
        </p:spPr>
        <p:txBody>
          <a:bodyPr/>
          <a:lstStyle/>
          <a:p>
            <a:pPr eaLnBrk="1" hangingPunct="1"/>
            <a:br>
              <a:rPr lang="de-AT" altLang="de-DE" sz="2400" b="1" dirty="0">
                <a:solidFill>
                  <a:schemeClr val="tx2"/>
                </a:solidFill>
                <a:latin typeface="Arial" pitchFamily="34" charset="0"/>
                <a:ea typeface="+mn-ea"/>
                <a:cs typeface="Arial" pitchFamily="34" charset="0"/>
              </a:rPr>
            </a:br>
            <a:r>
              <a:rPr lang="de-AT" altLang="de-DE" sz="2400" b="1" dirty="0">
                <a:solidFill>
                  <a:schemeClr val="tx2"/>
                </a:solidFill>
                <a:latin typeface="Arial" pitchFamily="34" charset="0"/>
                <a:ea typeface="+mn-ea"/>
                <a:cs typeface="Arial" pitchFamily="34" charset="0"/>
              </a:rPr>
              <a:t>Techn. NMS P40 (</a:t>
            </a:r>
            <a:r>
              <a:rPr lang="de-AT" altLang="de-DE" sz="2400" b="1" dirty="0" err="1">
                <a:solidFill>
                  <a:schemeClr val="tx2"/>
                </a:solidFill>
                <a:latin typeface="Arial" pitchFamily="34" charset="0"/>
                <a:ea typeface="+mn-ea"/>
                <a:cs typeface="Arial" pitchFamily="34" charset="0"/>
              </a:rPr>
              <a:t>Plainstraße</a:t>
            </a:r>
            <a:r>
              <a:rPr lang="de-AT" altLang="de-DE" sz="2400" b="1" dirty="0">
                <a:solidFill>
                  <a:schemeClr val="tx2"/>
                </a:solidFill>
                <a:latin typeface="Arial" pitchFamily="34" charset="0"/>
                <a:ea typeface="+mn-ea"/>
                <a:cs typeface="Arial" pitchFamily="34" charset="0"/>
              </a:rPr>
              <a:t>)</a:t>
            </a:r>
            <a:br>
              <a:rPr lang="de-AT" altLang="de-DE" sz="2400" b="1" dirty="0">
                <a:solidFill>
                  <a:schemeClr val="tx2"/>
                </a:solidFill>
                <a:latin typeface="Arial" pitchFamily="34" charset="0"/>
                <a:ea typeface="+mn-ea"/>
                <a:cs typeface="Arial" pitchFamily="34" charset="0"/>
              </a:rPr>
            </a:br>
            <a:endParaRPr lang="de-DE" altLang="de-DE" sz="2400" b="1" dirty="0">
              <a:solidFill>
                <a:schemeClr val="tx2"/>
              </a:solidFill>
              <a:latin typeface="Arial" pitchFamily="34" charset="0"/>
              <a:ea typeface="+mn-ea"/>
              <a:cs typeface="Arial" pitchFamily="34" charset="0"/>
            </a:endParaRPr>
          </a:p>
        </p:txBody>
      </p:sp>
      <p:sp>
        <p:nvSpPr>
          <p:cNvPr id="84994" name="Rectangle 3"/>
          <p:cNvSpPr>
            <a:spLocks noGrp="1" noChangeArrowheads="1"/>
          </p:cNvSpPr>
          <p:nvPr>
            <p:ph type="body" idx="1"/>
          </p:nvPr>
        </p:nvSpPr>
        <p:spPr>
          <a:xfrm>
            <a:off x="611560" y="1052736"/>
            <a:ext cx="7992888" cy="5184576"/>
          </a:xfrm>
          <a:noFill/>
        </p:spPr>
        <p:txBody>
          <a:bodyPr/>
          <a:lstStyle/>
          <a:p>
            <a:pPr eaLnBrk="1" hangingPunct="1">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Wichtige Termine:</a:t>
            </a:r>
            <a:endParaRPr lang="de-DE" altLang="de-DE" sz="2000" u="sng" dirty="0">
              <a:solidFill>
                <a:schemeClr val="tx2"/>
              </a:solidFill>
              <a:latin typeface="Arial" pitchFamily="34" charset="0"/>
              <a:cs typeface="Arial" pitchFamily="34" charset="0"/>
            </a:endParaRPr>
          </a:p>
          <a:p>
            <a:pPr eaLnBrk="1" hangingPunct="1">
              <a:buFont typeface="Wingdings" pitchFamily="2" charset="2"/>
              <a:buNone/>
            </a:pPr>
            <a:r>
              <a:rPr lang="de-DE" altLang="de-DE" sz="2000" dirty="0">
                <a:latin typeface="Arial" pitchFamily="34" charset="0"/>
                <a:cs typeface="Arial" pitchFamily="34" charset="0"/>
              </a:rPr>
              <a:t>Tag der offenen Tür:	07.11.0219 ab 9:30 Uhr</a:t>
            </a:r>
          </a:p>
          <a:p>
            <a:pPr marL="0" indent="0" eaLnBrk="1" hangingPunct="1">
              <a:buFont typeface="Wingdings" pitchFamily="2" charset="2"/>
              <a:buNone/>
            </a:pPr>
            <a:r>
              <a:rPr lang="de-DE" altLang="de-DE" sz="2000" dirty="0">
                <a:latin typeface="Arial" pitchFamily="34" charset="0"/>
                <a:cs typeface="Arial" pitchFamily="34" charset="0"/>
              </a:rPr>
              <a:t>Für die VS Itzling, </a:t>
            </a:r>
            <a:r>
              <a:rPr lang="de-DE" altLang="de-DE" sz="2000" dirty="0" err="1">
                <a:latin typeface="Arial" pitchFamily="34" charset="0"/>
                <a:cs typeface="Arial" pitchFamily="34" charset="0"/>
              </a:rPr>
              <a:t>Gnigl</a:t>
            </a:r>
            <a:r>
              <a:rPr lang="de-DE" altLang="de-DE" sz="2000" dirty="0">
                <a:latin typeface="Arial" pitchFamily="34" charset="0"/>
                <a:cs typeface="Arial" pitchFamily="34" charset="0"/>
              </a:rPr>
              <a:t>, Pestalozzi – kommen im Klassenverband	</a:t>
            </a:r>
          </a:p>
          <a:p>
            <a:pPr eaLnBrk="1" hangingPunct="1">
              <a:buFont typeface="Wingdings" pitchFamily="2" charset="2"/>
              <a:buNone/>
            </a:pPr>
            <a:endParaRPr lang="de-DE" altLang="de-DE" sz="2000" dirty="0">
              <a:latin typeface="Arial" pitchFamily="34" charset="0"/>
              <a:cs typeface="Arial" pitchFamily="34" charset="0"/>
            </a:endParaRPr>
          </a:p>
          <a:p>
            <a:pPr eaLnBrk="1" hangingPunct="1">
              <a:buFont typeface="Wingdings" pitchFamily="2" charset="2"/>
              <a:buNone/>
            </a:pPr>
            <a:r>
              <a:rPr lang="de-DE" altLang="de-DE" sz="2000" dirty="0">
                <a:latin typeface="Arial" pitchFamily="34" charset="0"/>
                <a:cs typeface="Arial" pitchFamily="34" charset="0"/>
              </a:rPr>
              <a:t>Aufnahmegespräch: ab sofort möglich		</a:t>
            </a:r>
          </a:p>
          <a:p>
            <a:pPr eaLnBrk="1" hangingPunct="1">
              <a:lnSpc>
                <a:spcPct val="150000"/>
              </a:lnSpc>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Daten:</a:t>
            </a:r>
          </a:p>
          <a:p>
            <a:pPr eaLnBrk="1" hangingPunct="1">
              <a:buFont typeface="Wingdings" pitchFamily="2" charset="2"/>
              <a:buNone/>
            </a:pPr>
            <a:r>
              <a:rPr lang="de-AT" altLang="de-DE" sz="2000" dirty="0">
                <a:latin typeface="Arial" panose="020B0604020202020204" pitchFamily="34" charset="0"/>
                <a:cs typeface="Arial" panose="020B0604020202020204" pitchFamily="34" charset="0"/>
              </a:rPr>
              <a:t>Direktor:	</a:t>
            </a:r>
            <a:r>
              <a:rPr lang="de-AT" sz="2000" dirty="0">
                <a:latin typeface="Arial" panose="020B0604020202020204" pitchFamily="34" charset="0"/>
                <a:cs typeface="Arial" panose="020B0604020202020204" pitchFamily="34" charset="0"/>
              </a:rPr>
              <a:t>OLNMS Wolfdietrich </a:t>
            </a:r>
            <a:r>
              <a:rPr lang="de-AT" sz="2000" dirty="0" err="1">
                <a:latin typeface="Arial" panose="020B0604020202020204" pitchFamily="34" charset="0"/>
                <a:cs typeface="Arial" panose="020B0604020202020204" pitchFamily="34" charset="0"/>
              </a:rPr>
              <a:t>Braz</a:t>
            </a:r>
            <a:endParaRPr lang="de-AT"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Adresse:	</a:t>
            </a:r>
            <a:r>
              <a:rPr lang="de-AT" sz="2000" dirty="0" err="1">
                <a:latin typeface="Arial" panose="020B0604020202020204" pitchFamily="34" charset="0"/>
                <a:cs typeface="Arial" panose="020B0604020202020204" pitchFamily="34" charset="0"/>
              </a:rPr>
              <a:t>Plainstraße</a:t>
            </a:r>
            <a:r>
              <a:rPr lang="de-AT" sz="2000" dirty="0">
                <a:latin typeface="Arial" panose="020B0604020202020204" pitchFamily="34" charset="0"/>
                <a:cs typeface="Arial" panose="020B0604020202020204" pitchFamily="34" charset="0"/>
              </a:rPr>
              <a:t> 38-40</a:t>
            </a:r>
          </a:p>
          <a:p>
            <a:pPr eaLnBrk="1" hangingPunct="1">
              <a:buFont typeface="Wingdings" pitchFamily="2" charset="2"/>
              <a:buNone/>
            </a:pPr>
            <a:r>
              <a:rPr lang="de-AT" sz="2000" dirty="0">
                <a:latin typeface="Arial" panose="020B0604020202020204" pitchFamily="34" charset="0"/>
                <a:cs typeface="Arial" panose="020B0604020202020204" pitchFamily="34" charset="0"/>
              </a:rPr>
              <a:t>			5020 Salzburg</a:t>
            </a:r>
            <a:endParaRPr lang="de-DE"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Telefon:		+43662-872718</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Mail:		</a:t>
            </a:r>
            <a:r>
              <a:rPr lang="de-DE" altLang="de-DE" sz="2000" dirty="0">
                <a:latin typeface="Arial" panose="020B0604020202020204" pitchFamily="34" charset="0"/>
                <a:cs typeface="Arial" panose="020B0604020202020204" pitchFamily="34" charset="0"/>
                <a:hlinkClick r:id="rId2"/>
              </a:rPr>
              <a:t>direktion@nms-p40.salzburg.at</a:t>
            </a:r>
            <a:endParaRPr lang="de-DE"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Web:		</a:t>
            </a:r>
            <a:r>
              <a:rPr lang="de-AT" altLang="de-DE" sz="2000" dirty="0">
                <a:latin typeface="Arial" panose="020B0604020202020204" pitchFamily="34" charset="0"/>
                <a:cs typeface="Arial" panose="020B0604020202020204" pitchFamily="34" charset="0"/>
              </a:rPr>
              <a:t>www.nms-p40.salzburg.at</a:t>
            </a:r>
          </a:p>
          <a:p>
            <a:pPr marL="0" indent="0" eaLnBrk="1" hangingPunct="1">
              <a:lnSpc>
                <a:spcPct val="80000"/>
              </a:lnSpc>
              <a:buNone/>
            </a:pPr>
            <a:endParaRPr lang="de-AT" altLang="de-DE" sz="1800" dirty="0">
              <a:latin typeface="Arial" panose="020B0604020202020204" pitchFamily="34" charset="0"/>
              <a:cs typeface="Arial" panose="020B0604020202020204" pitchFamily="34" charset="0"/>
            </a:endParaRPr>
          </a:p>
        </p:txBody>
      </p:sp>
      <p:sp>
        <p:nvSpPr>
          <p:cNvPr id="2" name="Fußzeilenplatzhalter 1"/>
          <p:cNvSpPr>
            <a:spLocks noGrp="1"/>
          </p:cNvSpPr>
          <p:nvPr>
            <p:ph type="ftr" sz="quarter" idx="11"/>
          </p:nvPr>
        </p:nvSpPr>
        <p:spPr>
          <a:xfrm>
            <a:off x="611560" y="6356350"/>
            <a:ext cx="792088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394561516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11560" y="980728"/>
            <a:ext cx="7920880" cy="5733256"/>
          </a:xfrm>
          <a:prstGeom prst="rect">
            <a:avLst/>
          </a:prstGeom>
          <a:ln>
            <a:miter lim="800000"/>
            <a:headEnd/>
            <a:tailEnd/>
          </a:ln>
        </p:spPr>
        <p:txBody>
          <a:bodyPr/>
          <a:lstStyle/>
          <a:p>
            <a:pPr marL="285750" lvl="0" indent="-285750" eaLnBrk="1" fontAlgn="auto" hangingPunct="1">
              <a:lnSpc>
                <a:spcPct val="150000"/>
              </a:lnSpc>
              <a:spcBef>
                <a:spcPts val="0"/>
              </a:spcBef>
              <a:spcAft>
                <a:spcPts val="0"/>
              </a:spcAft>
              <a:buFont typeface="Arial" panose="020B0604020202020204" pitchFamily="34" charset="0"/>
              <a:buChar char="•"/>
              <a:defRPr/>
            </a:pPr>
            <a:r>
              <a:rPr lang="de-DE" sz="1800" kern="1200" dirty="0">
                <a:latin typeface="Arial" panose="020B0604020202020204" pitchFamily="34" charset="0"/>
                <a:cs typeface="Arial" panose="020B0604020202020204" pitchFamily="34" charset="0"/>
              </a:rPr>
              <a:t>Informationen über die Formen der AHS</a:t>
            </a:r>
          </a:p>
          <a:p>
            <a:pPr marL="285750" indent="-285750" eaLnBrk="1" fontAlgn="auto" hangingPunct="1">
              <a:lnSpc>
                <a:spcPct val="150000"/>
              </a:lnSpc>
              <a:spcBef>
                <a:spcPts val="0"/>
              </a:spcBef>
              <a:spcAft>
                <a:spcPts val="0"/>
              </a:spcAft>
              <a:buFont typeface="Arial" panose="020B0604020202020204" pitchFamily="34" charset="0"/>
              <a:buChar char="•"/>
              <a:defRPr/>
            </a:pPr>
            <a:r>
              <a:rPr lang="de-DE" sz="1800" kern="1200" dirty="0">
                <a:latin typeface="Arial" panose="020B0604020202020204" pitchFamily="34" charset="0"/>
                <a:cs typeface="Arial" panose="020B0604020202020204" pitchFamily="34" charset="0"/>
              </a:rPr>
              <a:t>Informationen über die NMS</a:t>
            </a:r>
          </a:p>
          <a:p>
            <a:pPr marL="285750" lvl="0" indent="-285750" eaLnBrk="1" fontAlgn="auto" hangingPunct="1">
              <a:lnSpc>
                <a:spcPct val="150000"/>
              </a:lnSpc>
              <a:spcBef>
                <a:spcPts val="0"/>
              </a:spcBef>
              <a:spcAft>
                <a:spcPts val="0"/>
              </a:spcAft>
              <a:buFont typeface="Arial" panose="020B0604020202020204" pitchFamily="34" charset="0"/>
              <a:buChar char="•"/>
              <a:defRPr/>
            </a:pPr>
            <a:r>
              <a:rPr lang="de-DE" sz="1800" kern="1200" dirty="0">
                <a:latin typeface="Arial" panose="020B0604020202020204" pitchFamily="34" charset="0"/>
                <a:cs typeface="Arial" panose="020B0604020202020204" pitchFamily="34" charset="0"/>
              </a:rPr>
              <a:t>Kriterien für die Schulwahl</a:t>
            </a:r>
          </a:p>
          <a:p>
            <a:pPr marL="742950" lvl="1" indent="-285750" eaLnBrk="1" fontAlgn="auto" hangingPunct="1">
              <a:lnSpc>
                <a:spcPct val="150000"/>
              </a:lnSpc>
              <a:spcBef>
                <a:spcPts val="0"/>
              </a:spcBef>
              <a:spcAft>
                <a:spcPts val="0"/>
              </a:spcAft>
              <a:buClrTx/>
              <a:buFont typeface="Arial" panose="020B0604020202020204" pitchFamily="34" charset="0"/>
              <a:buChar char="•"/>
              <a:defRPr/>
            </a:pPr>
            <a:r>
              <a:rPr lang="de-DE" sz="1800" kern="1200" dirty="0">
                <a:latin typeface="Arial" panose="020B0604020202020204" pitchFamily="34" charset="0"/>
                <a:cs typeface="Arial" panose="020B0604020202020204" pitchFamily="34" charset="0"/>
              </a:rPr>
              <a:t>Arbeitshaltung</a:t>
            </a:r>
          </a:p>
          <a:p>
            <a:pPr marL="742950" lvl="1" indent="-285750" eaLnBrk="1" fontAlgn="auto" hangingPunct="1">
              <a:lnSpc>
                <a:spcPct val="150000"/>
              </a:lnSpc>
              <a:spcBef>
                <a:spcPts val="0"/>
              </a:spcBef>
              <a:spcAft>
                <a:spcPts val="0"/>
              </a:spcAft>
              <a:buClrTx/>
              <a:buFont typeface="Arial" panose="020B0604020202020204" pitchFamily="34" charset="0"/>
              <a:buChar char="•"/>
              <a:defRPr/>
            </a:pPr>
            <a:r>
              <a:rPr lang="de-DE" sz="1800" kern="1200" dirty="0">
                <a:latin typeface="Arial" panose="020B0604020202020204" pitchFamily="34" charset="0"/>
                <a:cs typeface="Arial" panose="020B0604020202020204" pitchFamily="34" charset="0"/>
              </a:rPr>
              <a:t>Leistungsbild</a:t>
            </a:r>
          </a:p>
          <a:p>
            <a:pPr marL="742950" lvl="1" indent="-285750" eaLnBrk="1" fontAlgn="auto" hangingPunct="1">
              <a:lnSpc>
                <a:spcPct val="150000"/>
              </a:lnSpc>
              <a:spcBef>
                <a:spcPts val="0"/>
              </a:spcBef>
              <a:spcAft>
                <a:spcPts val="0"/>
              </a:spcAft>
              <a:buClrTx/>
              <a:buFont typeface="Arial" panose="020B0604020202020204" pitchFamily="34" charset="0"/>
              <a:buChar char="•"/>
              <a:defRPr/>
            </a:pPr>
            <a:r>
              <a:rPr lang="de-DE" sz="1800" kern="1200" dirty="0">
                <a:latin typeface="Arial" panose="020B0604020202020204" pitchFamily="34" charset="0"/>
                <a:cs typeface="Arial" panose="020B0604020202020204" pitchFamily="34" charset="0"/>
              </a:rPr>
              <a:t>Interesse - Motivation</a:t>
            </a:r>
          </a:p>
          <a:p>
            <a:pPr marL="742950" lvl="1" indent="-285750" eaLnBrk="1" fontAlgn="auto" hangingPunct="1">
              <a:lnSpc>
                <a:spcPct val="150000"/>
              </a:lnSpc>
              <a:spcBef>
                <a:spcPts val="0"/>
              </a:spcBef>
              <a:spcAft>
                <a:spcPts val="0"/>
              </a:spcAft>
              <a:buClrTx/>
              <a:buFont typeface="Arial" panose="020B0604020202020204" pitchFamily="34" charset="0"/>
              <a:buChar char="•"/>
              <a:defRPr/>
            </a:pPr>
            <a:r>
              <a:rPr lang="de-DE" sz="1800" kern="1200" dirty="0">
                <a:latin typeface="Arial" panose="020B0604020202020204" pitchFamily="34" charset="0"/>
                <a:cs typeface="Arial" panose="020B0604020202020204" pitchFamily="34" charset="0"/>
              </a:rPr>
              <a:t>Seelische Belastbarkeit – Soziales Verhalten</a:t>
            </a:r>
          </a:p>
          <a:p>
            <a:pPr marL="742950" lvl="1" indent="-285750" eaLnBrk="1" fontAlgn="auto" hangingPunct="1">
              <a:lnSpc>
                <a:spcPct val="150000"/>
              </a:lnSpc>
              <a:spcBef>
                <a:spcPts val="0"/>
              </a:spcBef>
              <a:spcAft>
                <a:spcPts val="0"/>
              </a:spcAft>
              <a:buClrTx/>
              <a:buFont typeface="Arial" panose="020B0604020202020204" pitchFamily="34" charset="0"/>
              <a:buChar char="•"/>
              <a:defRPr/>
            </a:pPr>
            <a:r>
              <a:rPr lang="de-DE" sz="1800" kern="1200" dirty="0">
                <a:latin typeface="Arial" panose="020B0604020202020204" pitchFamily="34" charset="0"/>
                <a:cs typeface="Arial" panose="020B0604020202020204" pitchFamily="34" charset="0"/>
              </a:rPr>
              <a:t>Körperlichen Voraussetzungen</a:t>
            </a:r>
          </a:p>
          <a:p>
            <a:pPr marL="742950" lvl="1" indent="-285750" eaLnBrk="1" fontAlgn="auto" hangingPunct="1">
              <a:lnSpc>
                <a:spcPct val="150000"/>
              </a:lnSpc>
              <a:spcBef>
                <a:spcPts val="0"/>
              </a:spcBef>
              <a:spcAft>
                <a:spcPts val="0"/>
              </a:spcAft>
              <a:buClrTx/>
              <a:buFont typeface="Arial" panose="020B0604020202020204" pitchFamily="34" charset="0"/>
              <a:buChar char="•"/>
              <a:defRPr/>
            </a:pPr>
            <a:r>
              <a:rPr lang="de-DE" sz="1800" kern="1200" dirty="0">
                <a:latin typeface="Arial" panose="020B0604020202020204" pitchFamily="34" charset="0"/>
                <a:cs typeface="Arial" panose="020B0604020202020204" pitchFamily="34" charset="0"/>
              </a:rPr>
              <a:t>Familiäre Bedingungen</a:t>
            </a:r>
          </a:p>
          <a:p>
            <a:pPr marL="285750" lvl="0" indent="-285750" eaLnBrk="1" fontAlgn="auto" hangingPunct="1">
              <a:lnSpc>
                <a:spcPct val="150000"/>
              </a:lnSpc>
              <a:spcBef>
                <a:spcPts val="0"/>
              </a:spcBef>
              <a:spcAft>
                <a:spcPts val="0"/>
              </a:spcAft>
              <a:buFont typeface="Arial" panose="020B0604020202020204" pitchFamily="34" charset="0"/>
              <a:buChar char="•"/>
              <a:defRPr/>
            </a:pPr>
            <a:r>
              <a:rPr lang="de-DE" sz="1800" kern="1200" dirty="0">
                <a:latin typeface="Arial" panose="020B0604020202020204" pitchFamily="34" charset="0"/>
                <a:cs typeface="Arial" panose="020B0604020202020204" pitchFamily="34" charset="0"/>
              </a:rPr>
              <a:t>Die Entscheidung</a:t>
            </a:r>
          </a:p>
          <a:p>
            <a:pPr marL="742950" lvl="1" indent="-285750" eaLnBrk="1" fontAlgn="auto" hangingPunct="1">
              <a:lnSpc>
                <a:spcPct val="150000"/>
              </a:lnSpc>
              <a:spcBef>
                <a:spcPts val="0"/>
              </a:spcBef>
              <a:spcAft>
                <a:spcPts val="0"/>
              </a:spcAft>
              <a:buClrTx/>
              <a:buFont typeface="Arial" panose="020B0604020202020204" pitchFamily="34" charset="0"/>
              <a:buChar char="•"/>
              <a:defRPr/>
            </a:pPr>
            <a:r>
              <a:rPr lang="de-DE" sz="1800" kern="1200" dirty="0">
                <a:latin typeface="Arial" panose="020B0604020202020204" pitchFamily="34" charset="0"/>
                <a:cs typeface="Arial" panose="020B0604020202020204" pitchFamily="34" charset="0"/>
              </a:rPr>
              <a:t>Informationen über Berechtigungen und Termine</a:t>
            </a:r>
          </a:p>
          <a:p>
            <a:pPr marL="0" indent="182563" defTabSz="715963" eaLnBrk="1" hangingPunct="1">
              <a:lnSpc>
                <a:spcPct val="150000"/>
              </a:lnSpc>
              <a:buFont typeface="Wingdings" pitchFamily="2" charset="2"/>
              <a:buNone/>
              <a:defRPr/>
            </a:pPr>
            <a:endParaRPr lang="de-AT" sz="2400" b="1" dirty="0"/>
          </a:p>
        </p:txBody>
      </p:sp>
      <p:sp>
        <p:nvSpPr>
          <p:cNvPr id="4099" name="Rectangle 2"/>
          <p:cNvSpPr txBox="1">
            <a:spLocks noChangeArrowheads="1"/>
          </p:cNvSpPr>
          <p:nvPr/>
        </p:nvSpPr>
        <p:spPr bwMode="auto">
          <a:xfrm>
            <a:off x="1" y="0"/>
            <a:ext cx="9144000" cy="1026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DE" sz="2400" b="1" dirty="0">
                <a:solidFill>
                  <a:schemeClr val="tx2"/>
                </a:solidFill>
                <a:cs typeface="Arial" pitchFamily="34" charset="0"/>
              </a:rPr>
              <a:t>Volksschule – und dann?</a:t>
            </a:r>
          </a:p>
        </p:txBody>
      </p:sp>
      <p:sp>
        <p:nvSpPr>
          <p:cNvPr id="2" name="Textfeld 1"/>
          <p:cNvSpPr txBox="1"/>
          <p:nvPr/>
        </p:nvSpPr>
        <p:spPr>
          <a:xfrm flipH="1">
            <a:off x="755576" y="6453336"/>
            <a:ext cx="7848872" cy="276999"/>
          </a:xfrm>
          <a:prstGeom prst="rect">
            <a:avLst/>
          </a:prstGeom>
          <a:noFill/>
        </p:spPr>
        <p:txBody>
          <a:bodyPr wrap="square" rtlCol="0">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636001548"/>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a:xfrm>
            <a:off x="0" y="0"/>
            <a:ext cx="9144000" cy="1044000"/>
          </a:xfrm>
        </p:spPr>
        <p:txBody>
          <a:bodyPr/>
          <a:lstStyle/>
          <a:p>
            <a:pPr eaLnBrk="1" hangingPunct="1"/>
            <a:r>
              <a:rPr lang="de-AT" altLang="de-DE" sz="2400" b="1" dirty="0">
                <a:solidFill>
                  <a:schemeClr val="tx2"/>
                </a:solidFill>
                <a:latin typeface="Arial" pitchFamily="34" charset="0"/>
                <a:ea typeface="+mn-ea"/>
                <a:cs typeface="Arial" pitchFamily="34" charset="0"/>
              </a:rPr>
              <a:t>NMS Lehen</a:t>
            </a:r>
            <a:endParaRPr lang="de-DE" altLang="de-DE" sz="2400" b="1" dirty="0">
              <a:solidFill>
                <a:schemeClr val="tx2"/>
              </a:solidFill>
              <a:latin typeface="Arial" pitchFamily="34" charset="0"/>
              <a:ea typeface="+mn-ea"/>
              <a:cs typeface="Arial" pitchFamily="34" charset="0"/>
            </a:endParaRPr>
          </a:p>
        </p:txBody>
      </p:sp>
      <p:sp>
        <p:nvSpPr>
          <p:cNvPr id="86018" name="Rectangle 3"/>
          <p:cNvSpPr>
            <a:spLocks noGrp="1" noChangeArrowheads="1"/>
          </p:cNvSpPr>
          <p:nvPr>
            <p:ph type="body" idx="1"/>
          </p:nvPr>
        </p:nvSpPr>
        <p:spPr>
          <a:xfrm>
            <a:off x="611560" y="1052736"/>
            <a:ext cx="7920880" cy="5688632"/>
          </a:xfrm>
          <a:noFill/>
        </p:spPr>
        <p:txBody>
          <a:bodyPr/>
          <a:lstStyle/>
          <a:p>
            <a:pPr marL="0" indent="0" eaLnBrk="1" hangingPunct="1">
              <a:lnSpc>
                <a:spcPct val="90000"/>
              </a:lnSpc>
              <a:buNone/>
            </a:pPr>
            <a:r>
              <a:rPr lang="de-AT" altLang="de-DE" sz="2000" b="1" dirty="0">
                <a:latin typeface="Arial" panose="020B0604020202020204" pitchFamily="34" charset="0"/>
                <a:cs typeface="Arial" panose="020B0604020202020204" pitchFamily="34" charset="0"/>
              </a:rPr>
              <a:t>Schwerpunkte:</a:t>
            </a:r>
          </a:p>
          <a:p>
            <a:pPr eaLnBrk="1" hangingPunct="1">
              <a:lnSpc>
                <a:spcPct val="90000"/>
              </a:lnSpc>
            </a:pPr>
            <a:r>
              <a:rPr lang="de-AT" altLang="de-DE" sz="2000" dirty="0">
                <a:latin typeface="Arial" panose="020B0604020202020204" pitchFamily="34" charset="0"/>
                <a:cs typeface="Arial" panose="020B0604020202020204" pitchFamily="34" charset="0"/>
              </a:rPr>
              <a:t>Informatik (Ausbildung am Computer)</a:t>
            </a:r>
          </a:p>
          <a:p>
            <a:pPr eaLnBrk="1" hangingPunct="1">
              <a:lnSpc>
                <a:spcPct val="90000"/>
              </a:lnSpc>
            </a:pPr>
            <a:r>
              <a:rPr lang="de-AT" altLang="de-DE" sz="2000" dirty="0">
                <a:latin typeface="Arial" panose="020B0604020202020204" pitchFamily="34" charset="0"/>
                <a:cs typeface="Arial" panose="020B0604020202020204" pitchFamily="34" charset="0"/>
              </a:rPr>
              <a:t>Kreative Mediengestaltung (versch. Mediengruppen mit unterschiedlichen Projekten)</a:t>
            </a:r>
          </a:p>
          <a:p>
            <a:pPr eaLnBrk="1" hangingPunct="1">
              <a:lnSpc>
                <a:spcPct val="90000"/>
              </a:lnSpc>
            </a:pPr>
            <a:r>
              <a:rPr lang="de-AT" altLang="de-DE" sz="2000" dirty="0">
                <a:latin typeface="Arial" panose="020B0604020202020204" pitchFamily="34" charset="0"/>
                <a:cs typeface="Arial" panose="020B0604020202020204" pitchFamily="34" charset="0"/>
              </a:rPr>
              <a:t>Gesundheitserziehung</a:t>
            </a:r>
          </a:p>
          <a:p>
            <a:pPr marL="0" indent="0" eaLnBrk="1" hangingPunct="1">
              <a:lnSpc>
                <a:spcPct val="90000"/>
              </a:lnSpc>
              <a:buNone/>
            </a:pPr>
            <a:endParaRPr lang="de-AT" altLang="de-DE" sz="2000" dirty="0">
              <a:latin typeface="Arial" panose="020B0604020202020204" pitchFamily="34" charset="0"/>
              <a:cs typeface="Arial" panose="020B0604020202020204" pitchFamily="34" charset="0"/>
            </a:endParaRPr>
          </a:p>
          <a:p>
            <a:pPr marL="0" indent="0" eaLnBrk="1" hangingPunct="1">
              <a:lnSpc>
                <a:spcPct val="90000"/>
              </a:lnSpc>
              <a:buNone/>
            </a:pPr>
            <a:r>
              <a:rPr lang="de-AT" altLang="de-DE" sz="2000" b="1" dirty="0">
                <a:latin typeface="Arial" panose="020B0604020202020204" pitchFamily="34" charset="0"/>
                <a:cs typeface="Arial" panose="020B0604020202020204" pitchFamily="34" charset="0"/>
              </a:rPr>
              <a:t>Schulprogramm: </a:t>
            </a:r>
          </a:p>
          <a:p>
            <a:pPr eaLnBrk="1" hangingPunct="1">
              <a:lnSpc>
                <a:spcPct val="90000"/>
              </a:lnSpc>
            </a:pPr>
            <a:r>
              <a:rPr lang="de-AT" altLang="de-DE" sz="2000" dirty="0">
                <a:latin typeface="Arial" panose="020B0604020202020204" pitchFamily="34" charset="0"/>
                <a:cs typeface="Arial" panose="020B0604020202020204" pitchFamily="34" charset="0"/>
              </a:rPr>
              <a:t>Individuelle Förderung durch offene Lernphasen</a:t>
            </a:r>
          </a:p>
          <a:p>
            <a:pPr eaLnBrk="1" hangingPunct="1">
              <a:lnSpc>
                <a:spcPct val="90000"/>
              </a:lnSpc>
            </a:pPr>
            <a:r>
              <a:rPr lang="de-AT" altLang="de-DE" sz="2000" dirty="0">
                <a:latin typeface="Arial" panose="020B0604020202020204" pitchFamily="34" charset="0"/>
                <a:cs typeface="Arial" panose="020B0604020202020204" pitchFamily="34" charset="0"/>
              </a:rPr>
              <a:t>Peer-Mediation und Schulsozialarbeiter</a:t>
            </a:r>
          </a:p>
          <a:p>
            <a:pPr eaLnBrk="1" hangingPunct="1">
              <a:lnSpc>
                <a:spcPct val="90000"/>
              </a:lnSpc>
            </a:pPr>
            <a:r>
              <a:rPr lang="de-AT" altLang="de-DE" sz="2000" dirty="0">
                <a:latin typeface="Arial" panose="020B0604020202020204" pitchFamily="34" charset="0"/>
                <a:cs typeface="Arial" panose="020B0604020202020204" pitchFamily="34" charset="0"/>
              </a:rPr>
              <a:t>Berufsorientierung</a:t>
            </a:r>
          </a:p>
          <a:p>
            <a:pPr eaLnBrk="1" hangingPunct="1">
              <a:lnSpc>
                <a:spcPct val="90000"/>
              </a:lnSpc>
            </a:pPr>
            <a:r>
              <a:rPr lang="de-AT" altLang="de-DE" sz="2000" dirty="0" err="1">
                <a:latin typeface="Arial" panose="020B0604020202020204" pitchFamily="34" charset="0"/>
                <a:cs typeface="Arial" panose="020B0604020202020204" pitchFamily="34" charset="0"/>
              </a:rPr>
              <a:t>Tabletklasse</a:t>
            </a:r>
            <a:endParaRPr lang="de-AT" altLang="de-DE" sz="2000" dirty="0">
              <a:latin typeface="Arial" panose="020B0604020202020204" pitchFamily="34" charset="0"/>
              <a:cs typeface="Arial" panose="020B0604020202020204" pitchFamily="34" charset="0"/>
            </a:endParaRPr>
          </a:p>
          <a:p>
            <a:pPr eaLnBrk="1" hangingPunct="1">
              <a:lnSpc>
                <a:spcPct val="90000"/>
              </a:lnSpc>
            </a:pPr>
            <a:r>
              <a:rPr lang="de-AT" altLang="de-DE" sz="2000" dirty="0">
                <a:latin typeface="Arial" panose="020B0604020202020204" pitchFamily="34" charset="0"/>
                <a:cs typeface="Arial" panose="020B0604020202020204" pitchFamily="34" charset="0"/>
              </a:rPr>
              <a:t>Sozialerziehung</a:t>
            </a:r>
          </a:p>
          <a:p>
            <a:pPr eaLnBrk="1" hangingPunct="1">
              <a:lnSpc>
                <a:spcPct val="90000"/>
              </a:lnSpc>
            </a:pPr>
            <a:r>
              <a:rPr lang="de-AT" altLang="de-DE" sz="2000" dirty="0">
                <a:latin typeface="Arial" panose="020B0604020202020204" pitchFamily="34" charset="0"/>
                <a:cs typeface="Arial" panose="020B0604020202020204" pitchFamily="34" charset="0"/>
              </a:rPr>
              <a:t>Interessen-und Begabtenförderung</a:t>
            </a:r>
          </a:p>
          <a:p>
            <a:pPr marL="0" indent="0" eaLnBrk="1" hangingPunct="1">
              <a:lnSpc>
                <a:spcPct val="90000"/>
              </a:lnSpc>
              <a:buNone/>
            </a:pPr>
            <a:endParaRPr lang="de-AT" altLang="de-DE" sz="2000" dirty="0">
              <a:latin typeface="Arial" panose="020B0604020202020204" pitchFamily="34" charset="0"/>
              <a:cs typeface="Arial" panose="020B0604020202020204" pitchFamily="34" charset="0"/>
            </a:endParaRPr>
          </a:p>
          <a:p>
            <a:pPr marL="0" indent="0" eaLnBrk="1" hangingPunct="1">
              <a:lnSpc>
                <a:spcPct val="90000"/>
              </a:lnSpc>
              <a:buClr>
                <a:srgbClr val="0000FF"/>
              </a:buClr>
              <a:buNone/>
            </a:pPr>
            <a:r>
              <a:rPr lang="de-AT" altLang="de-DE" sz="2000" dirty="0">
                <a:solidFill>
                  <a:srgbClr val="FF0000"/>
                </a:solidFill>
                <a:latin typeface="Arial" panose="020B0604020202020204" pitchFamily="34" charset="0"/>
                <a:cs typeface="Arial" panose="020B0604020202020204" pitchFamily="34" charset="0"/>
              </a:rPr>
              <a:t>Nachmittagsbetreuung mit Lernstunden</a:t>
            </a:r>
          </a:p>
        </p:txBody>
      </p:sp>
      <p:sp>
        <p:nvSpPr>
          <p:cNvPr id="2" name="Fußzeilenplatzhalter 1"/>
          <p:cNvSpPr>
            <a:spLocks noGrp="1"/>
          </p:cNvSpPr>
          <p:nvPr>
            <p:ph type="ftr" sz="quarter" idx="11"/>
          </p:nvPr>
        </p:nvSpPr>
        <p:spPr>
          <a:xfrm>
            <a:off x="611560" y="6356350"/>
            <a:ext cx="7992888"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60561240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a:xfrm>
            <a:off x="0" y="0"/>
            <a:ext cx="9144000" cy="1044000"/>
          </a:xfrm>
        </p:spPr>
        <p:txBody>
          <a:bodyPr/>
          <a:lstStyle/>
          <a:p>
            <a:pPr eaLnBrk="1" hangingPunct="1"/>
            <a:r>
              <a:rPr lang="de-AT" altLang="de-DE" sz="2400" b="1" dirty="0">
                <a:solidFill>
                  <a:schemeClr val="tx2"/>
                </a:solidFill>
                <a:latin typeface="Arial" pitchFamily="34" charset="0"/>
                <a:ea typeface="+mn-ea"/>
                <a:cs typeface="Arial" pitchFamily="34" charset="0"/>
              </a:rPr>
              <a:t>NMS Lehen</a:t>
            </a:r>
            <a:endParaRPr lang="de-DE" altLang="de-DE" sz="2400" b="1" dirty="0">
              <a:solidFill>
                <a:schemeClr val="tx2"/>
              </a:solidFill>
              <a:latin typeface="Arial" pitchFamily="34" charset="0"/>
              <a:ea typeface="+mn-ea"/>
              <a:cs typeface="Arial" pitchFamily="34" charset="0"/>
            </a:endParaRPr>
          </a:p>
        </p:txBody>
      </p:sp>
      <p:sp>
        <p:nvSpPr>
          <p:cNvPr id="86018" name="Rectangle 3"/>
          <p:cNvSpPr>
            <a:spLocks noGrp="1" noChangeArrowheads="1"/>
          </p:cNvSpPr>
          <p:nvPr>
            <p:ph type="body" idx="1"/>
          </p:nvPr>
        </p:nvSpPr>
        <p:spPr>
          <a:xfrm>
            <a:off x="611560" y="1052736"/>
            <a:ext cx="7920880" cy="5616624"/>
          </a:xfrm>
          <a:noFill/>
        </p:spPr>
        <p:txBody>
          <a:bodyPr/>
          <a:lstStyle/>
          <a:p>
            <a:pPr eaLnBrk="1" hangingPunct="1">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Wichtige Termine:</a:t>
            </a:r>
          </a:p>
          <a:p>
            <a:pPr eaLnBrk="1" hangingPunct="1">
              <a:buFont typeface="Wingdings" pitchFamily="2" charset="2"/>
              <a:buNone/>
            </a:pPr>
            <a:r>
              <a:rPr lang="de-DE" altLang="de-DE" sz="2000" dirty="0">
                <a:latin typeface="Arial" pitchFamily="34" charset="0"/>
                <a:cs typeface="Arial" pitchFamily="34" charset="0"/>
              </a:rPr>
              <a:t>Tag der offenen Tür:		13.11.2019 (10:45 – 12:00 Uhr)</a:t>
            </a:r>
          </a:p>
          <a:p>
            <a:pPr marL="0" indent="0" eaLnBrk="1" hangingPunct="1">
              <a:lnSpc>
                <a:spcPct val="90000"/>
              </a:lnSpc>
              <a:buClr>
                <a:srgbClr val="0000FF"/>
              </a:buClr>
              <a:buNone/>
            </a:pPr>
            <a:r>
              <a:rPr lang="de-AT" altLang="de-DE" sz="2000" dirty="0">
                <a:latin typeface="Calibri" pitchFamily="34" charset="0"/>
              </a:rPr>
              <a:t>			</a:t>
            </a:r>
            <a:r>
              <a:rPr lang="de-AT" altLang="de-DE" sz="2000">
                <a:latin typeface="Calibri" pitchFamily="34" charset="0"/>
              </a:rPr>
              <a:t>	</a:t>
            </a:r>
            <a:r>
              <a:rPr lang="de-AT" altLang="de-DE" sz="2000">
                <a:latin typeface="Arial" pitchFamily="34" charset="0"/>
                <a:cs typeface="Arial" pitchFamily="34" charset="0"/>
              </a:rPr>
              <a:t>14.11.2019 (10:45 – 12:00 Uhr)</a:t>
            </a:r>
            <a:endParaRPr lang="de-AT" altLang="de-DE" sz="2000" dirty="0">
              <a:latin typeface="Arial" pitchFamily="34" charset="0"/>
              <a:cs typeface="Arial" pitchFamily="34" charset="0"/>
            </a:endParaRPr>
          </a:p>
          <a:p>
            <a:pPr eaLnBrk="1" hangingPunct="1">
              <a:lnSpc>
                <a:spcPct val="150000"/>
              </a:lnSpc>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Daten:</a:t>
            </a:r>
          </a:p>
          <a:p>
            <a:pPr eaLnBrk="1" hangingPunct="1">
              <a:buNone/>
            </a:pPr>
            <a:r>
              <a:rPr lang="de-AT" altLang="de-DE" sz="2000" dirty="0">
                <a:latin typeface="Arial" panose="020B0604020202020204" pitchFamily="34" charset="0"/>
                <a:cs typeface="Arial" panose="020B0604020202020204" pitchFamily="34" charset="0"/>
              </a:rPr>
              <a:t>Direktorin:	Dagmar </a:t>
            </a:r>
            <a:r>
              <a:rPr lang="de-AT" altLang="de-DE" sz="2000" dirty="0" err="1">
                <a:latin typeface="Arial" panose="020B0604020202020204" pitchFamily="34" charset="0"/>
                <a:cs typeface="Arial" panose="020B0604020202020204" pitchFamily="34" charset="0"/>
              </a:rPr>
              <a:t>Neyer</a:t>
            </a:r>
            <a:endParaRPr lang="de-AT" altLang="de-DE" sz="2000" dirty="0">
              <a:latin typeface="Arial" panose="020B0604020202020204" pitchFamily="34" charset="0"/>
              <a:cs typeface="Arial" panose="020B0604020202020204" pitchFamily="34" charset="0"/>
            </a:endParaRPr>
          </a:p>
          <a:p>
            <a:pPr eaLnBrk="1" hangingPunct="1">
              <a:buNone/>
            </a:pPr>
            <a:r>
              <a:rPr lang="de-DE" altLang="de-DE" sz="2000" dirty="0">
                <a:latin typeface="Arial" panose="020B0604020202020204" pitchFamily="34" charset="0"/>
                <a:cs typeface="Arial" panose="020B0604020202020204" pitchFamily="34" charset="0"/>
              </a:rPr>
              <a:t>Adresse:	</a:t>
            </a:r>
            <a:r>
              <a:rPr lang="de-AT" sz="2000" dirty="0">
                <a:latin typeface="Arial" panose="020B0604020202020204" pitchFamily="34" charset="0"/>
                <a:cs typeface="Arial" panose="020B0604020202020204" pitchFamily="34" charset="0"/>
              </a:rPr>
              <a:t>Siebenstädterstraße 34</a:t>
            </a:r>
          </a:p>
          <a:p>
            <a:pPr eaLnBrk="1" hangingPunct="1">
              <a:buNone/>
            </a:pPr>
            <a:r>
              <a:rPr lang="de-AT" sz="2000" dirty="0">
                <a:latin typeface="Arial" panose="020B0604020202020204" pitchFamily="34" charset="0"/>
                <a:cs typeface="Arial" panose="020B0604020202020204" pitchFamily="34" charset="0"/>
              </a:rPr>
              <a:t>			5020 Salzburg</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Telefon:		+43662-431602</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Mail:		</a:t>
            </a:r>
            <a:r>
              <a:rPr lang="de-DE" altLang="de-DE" sz="2000" dirty="0">
                <a:latin typeface="Arial" panose="020B0604020202020204" pitchFamily="34" charset="0"/>
                <a:cs typeface="Arial" panose="020B0604020202020204" pitchFamily="34" charset="0"/>
                <a:hlinkClick r:id="rId2"/>
              </a:rPr>
              <a:t>direktion@nms-lehen.salzburg.at</a:t>
            </a:r>
            <a:endParaRPr lang="de-DE"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Web:		</a:t>
            </a:r>
            <a:r>
              <a:rPr lang="de-AT" altLang="de-DE" sz="2000" dirty="0">
                <a:latin typeface="Arial" panose="020B0604020202020204" pitchFamily="34" charset="0"/>
                <a:cs typeface="Arial" panose="020B0604020202020204" pitchFamily="34" charset="0"/>
              </a:rPr>
              <a:t>www.nms-lehen.salzburg.at</a:t>
            </a:r>
            <a:endParaRPr lang="de-DE" altLang="de-DE" sz="2000" dirty="0">
              <a:latin typeface="Arial" panose="020B0604020202020204" pitchFamily="34" charset="0"/>
              <a:cs typeface="Arial" panose="020B0604020202020204" pitchFamily="34" charset="0"/>
            </a:endParaRPr>
          </a:p>
        </p:txBody>
      </p:sp>
      <p:sp>
        <p:nvSpPr>
          <p:cNvPr id="2" name="Fußzeilenplatzhalter 1"/>
          <p:cNvSpPr>
            <a:spLocks noGrp="1"/>
          </p:cNvSpPr>
          <p:nvPr>
            <p:ph type="ftr" sz="quarter" idx="11"/>
          </p:nvPr>
        </p:nvSpPr>
        <p:spPr>
          <a:xfrm>
            <a:off x="683568" y="6356350"/>
            <a:ext cx="7848872"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393139258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a:xfrm>
            <a:off x="0" y="-1"/>
            <a:ext cx="9144000" cy="1044000"/>
          </a:xfrm>
        </p:spPr>
        <p:txBody>
          <a:bodyPr/>
          <a:lstStyle/>
          <a:p>
            <a:pPr eaLnBrk="1" hangingPunct="1"/>
            <a:r>
              <a:rPr lang="de-AT" altLang="de-DE" sz="2400" b="1" dirty="0">
                <a:solidFill>
                  <a:schemeClr val="tx2"/>
                </a:solidFill>
                <a:latin typeface="Arial" pitchFamily="34" charset="0"/>
                <a:ea typeface="+mn-ea"/>
                <a:cs typeface="Arial" pitchFamily="34" charset="0"/>
              </a:rPr>
              <a:t>NMS </a:t>
            </a:r>
            <a:r>
              <a:rPr lang="de-AT" altLang="de-DE" sz="2400" b="1" dirty="0" err="1">
                <a:solidFill>
                  <a:schemeClr val="tx2"/>
                </a:solidFill>
                <a:latin typeface="Arial" pitchFamily="34" charset="0"/>
                <a:ea typeface="+mn-ea"/>
                <a:cs typeface="Arial" pitchFamily="34" charset="0"/>
              </a:rPr>
              <a:t>Liefering</a:t>
            </a:r>
            <a:endParaRPr lang="de-DE" altLang="de-DE" sz="2400" b="1" dirty="0">
              <a:solidFill>
                <a:schemeClr val="tx2"/>
              </a:solidFill>
              <a:latin typeface="Arial" pitchFamily="34" charset="0"/>
              <a:ea typeface="+mn-ea"/>
              <a:cs typeface="Arial" pitchFamily="34" charset="0"/>
            </a:endParaRPr>
          </a:p>
        </p:txBody>
      </p:sp>
      <p:sp>
        <p:nvSpPr>
          <p:cNvPr id="87042" name="Rectangle 3"/>
          <p:cNvSpPr>
            <a:spLocks noGrp="1" noChangeArrowheads="1"/>
          </p:cNvSpPr>
          <p:nvPr>
            <p:ph type="body" idx="1"/>
          </p:nvPr>
        </p:nvSpPr>
        <p:spPr>
          <a:xfrm>
            <a:off x="683568" y="1052736"/>
            <a:ext cx="7848872" cy="5472607"/>
          </a:xfrm>
          <a:noFill/>
        </p:spPr>
        <p:txBody>
          <a:bodyPr/>
          <a:lstStyle/>
          <a:p>
            <a:pPr marL="0" indent="0" eaLnBrk="1" hangingPunct="1">
              <a:lnSpc>
                <a:spcPct val="150000"/>
              </a:lnSpc>
              <a:buNone/>
            </a:pPr>
            <a:r>
              <a:rPr lang="de-AT" altLang="de-DE" sz="2000" dirty="0">
                <a:latin typeface="Arial" panose="020B0604020202020204" pitchFamily="34" charset="0"/>
                <a:cs typeface="Arial" panose="020B0604020202020204" pitchFamily="34" charset="0"/>
              </a:rPr>
              <a:t>Schwerpunkte:</a:t>
            </a:r>
          </a:p>
          <a:p>
            <a:pPr eaLnBrk="1" hangingPunct="1">
              <a:lnSpc>
                <a:spcPct val="150000"/>
              </a:lnSpc>
            </a:pPr>
            <a:r>
              <a:rPr lang="de-AT" altLang="de-DE" sz="2000" dirty="0">
                <a:latin typeface="Arial" panose="020B0604020202020204" pitchFamily="34" charset="0"/>
                <a:cs typeface="Arial" panose="020B0604020202020204" pitchFamily="34" charset="0"/>
              </a:rPr>
              <a:t>Schulversuch: selbsttätiges Lernen in freien Arbeitsphasen – </a:t>
            </a:r>
            <a:r>
              <a:rPr lang="de-AT" altLang="de-DE" sz="2000" b="1" dirty="0" err="1">
                <a:latin typeface="Arial" panose="020B0604020202020204" pitchFamily="34" charset="0"/>
                <a:cs typeface="Arial" panose="020B0604020202020204" pitchFamily="34" charset="0"/>
              </a:rPr>
              <a:t>Montessoripädagogik</a:t>
            </a:r>
            <a:endParaRPr lang="de-AT" altLang="de-DE" sz="2000" b="1" dirty="0">
              <a:latin typeface="Arial" panose="020B0604020202020204" pitchFamily="34" charset="0"/>
              <a:cs typeface="Arial" panose="020B0604020202020204" pitchFamily="34" charset="0"/>
            </a:endParaRPr>
          </a:p>
          <a:p>
            <a:pPr eaLnBrk="1" hangingPunct="1">
              <a:lnSpc>
                <a:spcPct val="150000"/>
              </a:lnSpc>
            </a:pPr>
            <a:r>
              <a:rPr lang="de-AT" altLang="de-DE" sz="2000" dirty="0">
                <a:latin typeface="Arial" panose="020B0604020202020204" pitchFamily="34" charset="0"/>
                <a:cs typeface="Arial" panose="020B0604020202020204" pitchFamily="34" charset="0"/>
              </a:rPr>
              <a:t>Lernzielorientierte Leistungsbeschreibungen</a:t>
            </a:r>
          </a:p>
          <a:p>
            <a:pPr eaLnBrk="1" hangingPunct="1">
              <a:lnSpc>
                <a:spcPct val="150000"/>
              </a:lnSpc>
            </a:pPr>
            <a:r>
              <a:rPr lang="de-AT" altLang="de-DE" sz="2000" dirty="0">
                <a:latin typeface="Arial" panose="020B0604020202020204" pitchFamily="34" charset="0"/>
                <a:cs typeface="Arial" panose="020B0604020202020204" pitchFamily="34" charset="0"/>
              </a:rPr>
              <a:t>Alternative Pflichtgegenstände: Biologie- und Physiklabor, Bildhauerei, Sport, Medien- und Informationstechnologie</a:t>
            </a:r>
          </a:p>
          <a:p>
            <a:pPr eaLnBrk="1" hangingPunct="1">
              <a:lnSpc>
                <a:spcPct val="150000"/>
              </a:lnSpc>
            </a:pPr>
            <a:r>
              <a:rPr lang="de-AT" altLang="de-DE" sz="2000" dirty="0">
                <a:latin typeface="Arial" panose="020B0604020202020204" pitchFamily="34" charset="0"/>
                <a:cs typeface="Arial" panose="020B0604020202020204" pitchFamily="34" charset="0"/>
              </a:rPr>
              <a:t>Peer-Mediation-Schülerparlament (</a:t>
            </a:r>
            <a:r>
              <a:rPr lang="de-AT" altLang="de-DE" sz="2000" dirty="0" err="1">
                <a:latin typeface="Arial" panose="020B0604020202020204" pitchFamily="34" charset="0"/>
                <a:cs typeface="Arial" panose="020B0604020202020204" pitchFamily="34" charset="0"/>
              </a:rPr>
              <a:t>SchülerInnen</a:t>
            </a:r>
            <a:r>
              <a:rPr lang="de-AT" altLang="de-DE" sz="2000" dirty="0">
                <a:latin typeface="Arial" panose="020B0604020202020204" pitchFamily="34" charset="0"/>
                <a:cs typeface="Arial" panose="020B0604020202020204" pitchFamily="34" charset="0"/>
              </a:rPr>
              <a:t> werden im Rahmen einer unverbindlichen Übung als </a:t>
            </a:r>
            <a:r>
              <a:rPr lang="de-AT" altLang="de-DE" sz="2000" dirty="0" err="1">
                <a:latin typeface="Arial" panose="020B0604020202020204" pitchFamily="34" charset="0"/>
                <a:cs typeface="Arial" panose="020B0604020202020204" pitchFamily="34" charset="0"/>
              </a:rPr>
              <a:t>StreitschlichterInnen</a:t>
            </a:r>
            <a:r>
              <a:rPr lang="de-AT" altLang="de-DE" sz="2000" dirty="0">
                <a:latin typeface="Arial" panose="020B0604020202020204" pitchFamily="34" charset="0"/>
                <a:cs typeface="Arial" panose="020B0604020202020204" pitchFamily="34" charset="0"/>
              </a:rPr>
              <a:t> ausgebildet)</a:t>
            </a:r>
          </a:p>
          <a:p>
            <a:pPr marL="0" indent="0" eaLnBrk="1" hangingPunct="1">
              <a:lnSpc>
                <a:spcPct val="150000"/>
              </a:lnSpc>
              <a:buNone/>
            </a:pPr>
            <a:r>
              <a:rPr lang="de-DE" altLang="de-DE" sz="2000" dirty="0">
                <a:solidFill>
                  <a:srgbClr val="FF0000"/>
                </a:solidFill>
                <a:latin typeface="Arial" panose="020B0604020202020204" pitchFamily="34" charset="0"/>
                <a:cs typeface="Arial" panose="020B0604020202020204" pitchFamily="34" charset="0"/>
              </a:rPr>
              <a:t>Tagesbetreuung</a:t>
            </a:r>
          </a:p>
        </p:txBody>
      </p:sp>
      <p:sp>
        <p:nvSpPr>
          <p:cNvPr id="2" name="Fußzeilenplatzhalter 1"/>
          <p:cNvSpPr>
            <a:spLocks noGrp="1"/>
          </p:cNvSpPr>
          <p:nvPr>
            <p:ph type="ftr" sz="quarter" idx="11"/>
          </p:nvPr>
        </p:nvSpPr>
        <p:spPr>
          <a:xfrm>
            <a:off x="3124200" y="6356350"/>
            <a:ext cx="540824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28179047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a:xfrm>
            <a:off x="0" y="-1"/>
            <a:ext cx="9144000" cy="1044000"/>
          </a:xfrm>
        </p:spPr>
        <p:txBody>
          <a:bodyPr/>
          <a:lstStyle/>
          <a:p>
            <a:pPr eaLnBrk="1" hangingPunct="1"/>
            <a:r>
              <a:rPr lang="de-AT" altLang="de-DE" sz="2400" b="1" dirty="0">
                <a:solidFill>
                  <a:schemeClr val="tx2"/>
                </a:solidFill>
                <a:latin typeface="Arial" pitchFamily="34" charset="0"/>
                <a:ea typeface="+mn-ea"/>
                <a:cs typeface="Arial" pitchFamily="34" charset="0"/>
              </a:rPr>
              <a:t>NMS </a:t>
            </a:r>
            <a:r>
              <a:rPr lang="de-AT" altLang="de-DE" sz="2400" b="1" dirty="0" err="1">
                <a:solidFill>
                  <a:schemeClr val="tx2"/>
                </a:solidFill>
                <a:latin typeface="Arial" pitchFamily="34" charset="0"/>
                <a:ea typeface="+mn-ea"/>
                <a:cs typeface="Arial" pitchFamily="34" charset="0"/>
              </a:rPr>
              <a:t>Liefering</a:t>
            </a:r>
            <a:endParaRPr lang="de-DE" altLang="de-DE" sz="2400" b="1" dirty="0">
              <a:solidFill>
                <a:schemeClr val="tx2"/>
              </a:solidFill>
              <a:latin typeface="Arial" pitchFamily="34" charset="0"/>
              <a:ea typeface="+mn-ea"/>
              <a:cs typeface="Arial" pitchFamily="34" charset="0"/>
            </a:endParaRPr>
          </a:p>
        </p:txBody>
      </p:sp>
      <p:sp>
        <p:nvSpPr>
          <p:cNvPr id="87042" name="Rectangle 3"/>
          <p:cNvSpPr>
            <a:spLocks noGrp="1" noChangeArrowheads="1"/>
          </p:cNvSpPr>
          <p:nvPr>
            <p:ph type="body" idx="1"/>
          </p:nvPr>
        </p:nvSpPr>
        <p:spPr>
          <a:xfrm>
            <a:off x="488038" y="1043998"/>
            <a:ext cx="8044402" cy="5481345"/>
          </a:xfrm>
          <a:noFill/>
        </p:spPr>
        <p:txBody>
          <a:bodyPr/>
          <a:lstStyle/>
          <a:p>
            <a:pPr eaLnBrk="1" hangingPunct="1">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Wichtige Termine:</a:t>
            </a:r>
          </a:p>
          <a:p>
            <a:pPr eaLnBrk="1" hangingPunct="1">
              <a:buFont typeface="Wingdings" pitchFamily="2" charset="2"/>
              <a:buNone/>
            </a:pPr>
            <a:r>
              <a:rPr lang="de-DE" altLang="de-DE" sz="2000" dirty="0">
                <a:latin typeface="Arial" pitchFamily="34" charset="0"/>
                <a:cs typeface="Arial" pitchFamily="34" charset="0"/>
              </a:rPr>
              <a:t>Tag der offenen Tür:		29.11.2019</a:t>
            </a:r>
          </a:p>
          <a:p>
            <a:pPr eaLnBrk="1" hangingPunct="1">
              <a:buFont typeface="Wingdings" pitchFamily="2" charset="2"/>
              <a:buNone/>
            </a:pPr>
            <a:r>
              <a:rPr lang="de-DE" altLang="de-DE" sz="2000" b="1" dirty="0">
                <a:solidFill>
                  <a:srgbClr val="FF0000"/>
                </a:solidFill>
                <a:latin typeface="Arial" panose="020B0604020202020204" pitchFamily="34" charset="0"/>
                <a:cs typeface="Arial" panose="020B0604020202020204" pitchFamily="34" charset="0"/>
              </a:rPr>
              <a:t>	</a:t>
            </a:r>
            <a:endParaRPr lang="de-AT" altLang="de-DE" sz="2000" dirty="0">
              <a:solidFill>
                <a:srgbClr val="0000FF"/>
              </a:solidFill>
              <a:latin typeface="Arial" panose="020B0604020202020204" pitchFamily="34" charset="0"/>
              <a:cs typeface="Arial" panose="020B0604020202020204" pitchFamily="34" charset="0"/>
            </a:endParaRPr>
          </a:p>
          <a:p>
            <a:pPr eaLnBrk="1" hangingPunct="1">
              <a:lnSpc>
                <a:spcPct val="150000"/>
              </a:lnSpc>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Daten:</a:t>
            </a:r>
          </a:p>
          <a:p>
            <a:pPr eaLnBrk="1" hangingPunct="1">
              <a:buFont typeface="Wingdings" pitchFamily="2" charset="2"/>
              <a:buNone/>
            </a:pPr>
            <a:r>
              <a:rPr lang="de-AT" altLang="de-DE" sz="2000" dirty="0">
                <a:latin typeface="Arial" panose="020B0604020202020204" pitchFamily="34" charset="0"/>
                <a:cs typeface="Arial" panose="020B0604020202020204" pitchFamily="34" charset="0"/>
              </a:rPr>
              <a:t>Direktorin:	DNMS Dipl.-Päd. Angelika </a:t>
            </a:r>
            <a:r>
              <a:rPr lang="de-AT" altLang="de-DE" sz="2000" dirty="0" err="1">
                <a:latin typeface="Arial" panose="020B0604020202020204" pitchFamily="34" charset="0"/>
                <a:cs typeface="Arial" panose="020B0604020202020204" pitchFamily="34" charset="0"/>
              </a:rPr>
              <a:t>Koppenwallner</a:t>
            </a:r>
            <a:endParaRPr lang="de-AT"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Adresse:	</a:t>
            </a:r>
            <a:r>
              <a:rPr lang="de-AT" sz="2000" dirty="0" err="1">
                <a:latin typeface="Arial" panose="020B0604020202020204" pitchFamily="34" charset="0"/>
                <a:cs typeface="Arial" panose="020B0604020202020204" pitchFamily="34" charset="0"/>
              </a:rPr>
              <a:t>Laufenstraße</a:t>
            </a:r>
            <a:r>
              <a:rPr lang="de-AT" sz="2000" dirty="0">
                <a:latin typeface="Arial" panose="020B0604020202020204" pitchFamily="34" charset="0"/>
                <a:cs typeface="Arial" panose="020B0604020202020204" pitchFamily="34" charset="0"/>
              </a:rPr>
              <a:t> 50A</a:t>
            </a:r>
          </a:p>
          <a:p>
            <a:pPr eaLnBrk="1" hangingPunct="1">
              <a:buFont typeface="Wingdings" pitchFamily="2" charset="2"/>
              <a:buNone/>
            </a:pPr>
            <a:r>
              <a:rPr lang="de-AT" sz="2000" dirty="0">
                <a:latin typeface="Arial" panose="020B0604020202020204" pitchFamily="34" charset="0"/>
                <a:cs typeface="Arial" panose="020B0604020202020204" pitchFamily="34" charset="0"/>
              </a:rPr>
              <a:t>			5020 Salzburg</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Telefon:		+43662-434563</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Mail:		</a:t>
            </a:r>
            <a:r>
              <a:rPr lang="de-DE" altLang="de-DE" sz="2000" dirty="0">
                <a:latin typeface="Arial" panose="020B0604020202020204" pitchFamily="34" charset="0"/>
                <a:cs typeface="Arial" panose="020B0604020202020204" pitchFamily="34" charset="0"/>
                <a:hlinkClick r:id="rId2"/>
              </a:rPr>
              <a:t>direktion@nms-liefering.salzburg.at</a:t>
            </a:r>
            <a:endParaRPr lang="de-DE"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Web:		 www.nms-liefering.salzburg.at</a:t>
            </a:r>
            <a:endParaRPr lang="de-AT" altLang="de-DE" sz="2000" dirty="0">
              <a:latin typeface="Arial" panose="020B0604020202020204" pitchFamily="34" charset="0"/>
              <a:cs typeface="Arial" panose="020B0604020202020204" pitchFamily="34" charset="0"/>
            </a:endParaRPr>
          </a:p>
        </p:txBody>
      </p:sp>
      <p:sp>
        <p:nvSpPr>
          <p:cNvPr id="2" name="Fußzeilenplatzhalter 1"/>
          <p:cNvSpPr>
            <a:spLocks noGrp="1"/>
          </p:cNvSpPr>
          <p:nvPr>
            <p:ph type="ftr" sz="quarter" idx="11"/>
          </p:nvPr>
        </p:nvSpPr>
        <p:spPr>
          <a:xfrm>
            <a:off x="3124200" y="6356350"/>
            <a:ext cx="5480248"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50950983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AutoShape 2"/>
          <p:cNvSpPr>
            <a:spLocks noGrp="1" noChangeArrowheads="1"/>
          </p:cNvSpPr>
          <p:nvPr>
            <p:ph type="title"/>
          </p:nvPr>
        </p:nvSpPr>
        <p:spPr>
          <a:xfrm>
            <a:off x="0" y="0"/>
            <a:ext cx="9144000" cy="1044000"/>
          </a:xfrm>
        </p:spPr>
        <p:txBody>
          <a:bodyPr/>
          <a:lstStyle/>
          <a:p>
            <a:pPr eaLnBrk="1" hangingPunct="1"/>
            <a:r>
              <a:rPr lang="de-AT" altLang="de-DE" sz="2400" b="1" dirty="0">
                <a:solidFill>
                  <a:schemeClr val="tx2"/>
                </a:solidFill>
                <a:latin typeface="Arial" pitchFamily="34" charset="0"/>
                <a:ea typeface="+mn-ea"/>
                <a:cs typeface="Arial" pitchFamily="34" charset="0"/>
              </a:rPr>
              <a:t>Techn. NMS: </a:t>
            </a:r>
            <a:r>
              <a:rPr lang="de-AT" altLang="de-DE" sz="2400" b="1" dirty="0" err="1">
                <a:solidFill>
                  <a:schemeClr val="tx2"/>
                </a:solidFill>
                <a:latin typeface="Arial" pitchFamily="34" charset="0"/>
                <a:ea typeface="+mn-ea"/>
                <a:cs typeface="Arial" pitchFamily="34" charset="0"/>
              </a:rPr>
              <a:t>Maxglan</a:t>
            </a:r>
            <a:r>
              <a:rPr lang="de-AT" altLang="de-DE" sz="2400" b="1" dirty="0">
                <a:solidFill>
                  <a:schemeClr val="tx2"/>
                </a:solidFill>
                <a:latin typeface="Arial" pitchFamily="34" charset="0"/>
                <a:ea typeface="+mn-ea"/>
                <a:cs typeface="Arial" pitchFamily="34" charset="0"/>
              </a:rPr>
              <a:t> 1</a:t>
            </a:r>
            <a:endParaRPr lang="de-DE" altLang="de-DE" sz="2400" b="1" dirty="0">
              <a:solidFill>
                <a:schemeClr val="tx2"/>
              </a:solidFill>
              <a:latin typeface="Arial" pitchFamily="34" charset="0"/>
              <a:ea typeface="+mn-ea"/>
              <a:cs typeface="Arial" pitchFamily="34" charset="0"/>
            </a:endParaRPr>
          </a:p>
        </p:txBody>
      </p:sp>
      <p:sp>
        <p:nvSpPr>
          <p:cNvPr id="88066" name="Rectangle 3"/>
          <p:cNvSpPr>
            <a:spLocks noGrp="1" noChangeArrowheads="1"/>
          </p:cNvSpPr>
          <p:nvPr>
            <p:ph type="body" idx="1"/>
          </p:nvPr>
        </p:nvSpPr>
        <p:spPr>
          <a:xfrm>
            <a:off x="683568" y="1052736"/>
            <a:ext cx="7848872" cy="5472608"/>
          </a:xfrm>
          <a:noFill/>
        </p:spPr>
        <p:txBody>
          <a:bodyPr/>
          <a:lstStyle/>
          <a:p>
            <a:pPr marL="0" indent="0" eaLnBrk="1" hangingPunct="1">
              <a:buNone/>
            </a:pPr>
            <a:r>
              <a:rPr lang="de-AT" altLang="de-DE" sz="2000" b="1" dirty="0">
                <a:latin typeface="Arial" panose="020B0604020202020204" pitchFamily="34" charset="0"/>
                <a:cs typeface="Arial" panose="020B0604020202020204" pitchFamily="34" charset="0"/>
              </a:rPr>
              <a:t>Schwerpunkte:</a:t>
            </a:r>
          </a:p>
          <a:p>
            <a:pPr eaLnBrk="1" hangingPunct="1"/>
            <a:r>
              <a:rPr lang="de-AT" altLang="de-DE" sz="2000" dirty="0">
                <a:latin typeface="Arial" panose="020B0604020202020204" pitchFamily="34" charset="0"/>
                <a:cs typeface="Arial" panose="020B0604020202020204" pitchFamily="34" charset="0"/>
              </a:rPr>
              <a:t>Informatik </a:t>
            </a:r>
          </a:p>
          <a:p>
            <a:pPr marL="0" indent="0" eaLnBrk="1" hangingPunct="1">
              <a:buNone/>
              <a:tabLst>
                <a:tab pos="361950" algn="l"/>
              </a:tabLst>
            </a:pPr>
            <a:r>
              <a:rPr lang="de-AT" altLang="de-DE" sz="2000" dirty="0">
                <a:latin typeface="Arial" panose="020B0604020202020204" pitchFamily="34" charset="0"/>
                <a:cs typeface="Arial" panose="020B0604020202020204" pitchFamily="34" charset="0"/>
              </a:rPr>
              <a:t>	Verstehen der Grundstrukturen der Arbeitsweise von Computern, 	Publizieren im Internet, Ausarbeitung von Unterrichtsprojekten</a:t>
            </a:r>
          </a:p>
          <a:p>
            <a:pPr eaLnBrk="1" hangingPunct="1"/>
            <a:r>
              <a:rPr lang="de-AT" altLang="de-DE" sz="2000" dirty="0">
                <a:latin typeface="Arial" panose="020B0604020202020204" pitchFamily="34" charset="0"/>
                <a:cs typeface="Arial" panose="020B0604020202020204" pitchFamily="34" charset="0"/>
              </a:rPr>
              <a:t>Elektronik </a:t>
            </a:r>
          </a:p>
          <a:p>
            <a:pPr marL="0" indent="0" defTabSz="361950" eaLnBrk="1" hangingPunct="1">
              <a:buNone/>
            </a:pPr>
            <a:r>
              <a:rPr lang="de-AT" altLang="de-DE" sz="2000" dirty="0">
                <a:latin typeface="Arial" panose="020B0604020202020204" pitchFamily="34" charset="0"/>
                <a:cs typeface="Arial" panose="020B0604020202020204" pitchFamily="34" charset="0"/>
              </a:rPr>
              <a:t>	Experimentieren mit Elektrobaukästen, richtiger Umgang mit 	Lötkolben, Grundlagen zur Herstellung diverser Schaltungen</a:t>
            </a:r>
          </a:p>
          <a:p>
            <a:pPr eaLnBrk="1" hangingPunct="1"/>
            <a:r>
              <a:rPr lang="de-AT" altLang="de-DE" sz="2000" dirty="0">
                <a:latin typeface="Arial" panose="020B0604020202020204" pitchFamily="34" charset="0"/>
                <a:cs typeface="Arial" panose="020B0604020202020204" pitchFamily="34" charset="0"/>
              </a:rPr>
              <a:t>Geometrisches Zeichnen </a:t>
            </a:r>
          </a:p>
          <a:p>
            <a:pPr marL="0" indent="0" defTabSz="361950" eaLnBrk="1" hangingPunct="1">
              <a:buNone/>
            </a:pPr>
            <a:r>
              <a:rPr lang="de-AT" altLang="de-DE" sz="2000" dirty="0">
                <a:latin typeface="Arial" panose="020B0604020202020204" pitchFamily="34" charset="0"/>
                <a:cs typeface="Arial" panose="020B0604020202020204" pitchFamily="34" charset="0"/>
              </a:rPr>
              <a:t>	Raumvorstellung </a:t>
            </a:r>
            <a:r>
              <a:rPr lang="de-AT" sz="2000" dirty="0">
                <a:latin typeface="Arial" pitchFamily="34" charset="0"/>
                <a:cs typeface="Arial" pitchFamily="34" charset="0"/>
              </a:rPr>
              <a:t>mit Unterstützung des Computers, und 	vielfältigen Bau und Bastelarbeiten. Grundbegriffe des 	geometrischen 	Zeichnens</a:t>
            </a:r>
            <a:endParaRPr lang="de-AT" altLang="de-DE" sz="2000" dirty="0">
              <a:latin typeface="Arial" panose="020B0604020202020204" pitchFamily="34" charset="0"/>
              <a:cs typeface="Arial" panose="020B0604020202020204" pitchFamily="34" charset="0"/>
            </a:endParaRPr>
          </a:p>
          <a:p>
            <a:pPr marL="0" indent="0" eaLnBrk="1" hangingPunct="1">
              <a:buNone/>
            </a:pPr>
            <a:endParaRPr lang="de-AT" altLang="de-DE" sz="2000" dirty="0">
              <a:latin typeface="Arial" panose="020B0604020202020204" pitchFamily="34" charset="0"/>
              <a:cs typeface="Arial" panose="020B0604020202020204" pitchFamily="34" charset="0"/>
            </a:endParaRPr>
          </a:p>
          <a:p>
            <a:pPr marL="0" indent="0" eaLnBrk="1" hangingPunct="1">
              <a:buNone/>
            </a:pPr>
            <a:r>
              <a:rPr lang="de-AT" altLang="de-DE" sz="2000" dirty="0">
                <a:latin typeface="Arial" panose="020B0604020202020204" pitchFamily="34" charset="0"/>
                <a:cs typeface="Arial" panose="020B0604020202020204" pitchFamily="34" charset="0"/>
              </a:rPr>
              <a:t>Intensive Berufsorientierung </a:t>
            </a:r>
          </a:p>
          <a:p>
            <a:pPr marL="0" indent="0" eaLnBrk="1" hangingPunct="1">
              <a:buNone/>
            </a:pPr>
            <a:endParaRPr lang="de-AT" altLang="de-DE" sz="2000" dirty="0">
              <a:solidFill>
                <a:srgbClr val="FF0000"/>
              </a:solidFill>
              <a:latin typeface="Arial" panose="020B0604020202020204" pitchFamily="34" charset="0"/>
              <a:cs typeface="Arial" panose="020B0604020202020204" pitchFamily="34" charset="0"/>
            </a:endParaRPr>
          </a:p>
          <a:p>
            <a:pPr eaLnBrk="1" hangingPunct="1">
              <a:buNone/>
            </a:pPr>
            <a:r>
              <a:rPr lang="de-DE" altLang="de-DE" sz="2000" dirty="0">
                <a:solidFill>
                  <a:srgbClr val="FF0000"/>
                </a:solidFill>
                <a:latin typeface="Arial" panose="020B0604020202020204" pitchFamily="34" charset="0"/>
                <a:cs typeface="Arial" panose="020B0604020202020204" pitchFamily="34" charset="0"/>
              </a:rPr>
              <a:t>Tagesbetreuung</a:t>
            </a:r>
          </a:p>
          <a:p>
            <a:pPr eaLnBrk="1" hangingPunct="1">
              <a:lnSpc>
                <a:spcPct val="80000"/>
              </a:lnSpc>
              <a:buNone/>
            </a:pPr>
            <a:r>
              <a:rPr lang="de-DE" altLang="de-DE" sz="2000" b="1" dirty="0">
                <a:solidFill>
                  <a:srgbClr val="FF0000"/>
                </a:solidFill>
                <a:latin typeface="Arial" panose="020B0604020202020204" pitchFamily="34" charset="0"/>
                <a:cs typeface="Arial" panose="020B0604020202020204" pitchFamily="34" charset="0"/>
              </a:rPr>
              <a:t>			</a:t>
            </a:r>
            <a:r>
              <a:rPr lang="de-DE" altLang="de-DE" sz="1800" b="1" dirty="0">
                <a:solidFill>
                  <a:srgbClr val="FF0000"/>
                </a:solidFill>
                <a:latin typeface="Arial" panose="020B0604020202020204" pitchFamily="34" charset="0"/>
                <a:cs typeface="Arial" panose="020B0604020202020204" pitchFamily="34" charset="0"/>
              </a:rPr>
              <a:t>	</a:t>
            </a:r>
          </a:p>
          <a:p>
            <a:pPr marL="0" indent="0" eaLnBrk="1" hangingPunct="1">
              <a:lnSpc>
                <a:spcPct val="80000"/>
              </a:lnSpc>
              <a:buNone/>
            </a:pPr>
            <a:endParaRPr lang="de-AT" altLang="de-DE" sz="2400" dirty="0"/>
          </a:p>
          <a:p>
            <a:pPr eaLnBrk="1" hangingPunct="1">
              <a:lnSpc>
                <a:spcPct val="80000"/>
              </a:lnSpc>
              <a:buFont typeface="Wingdings" pitchFamily="2" charset="2"/>
              <a:buNone/>
            </a:pPr>
            <a:endParaRPr lang="de-DE" altLang="de-DE" sz="2400" dirty="0"/>
          </a:p>
        </p:txBody>
      </p:sp>
      <p:sp>
        <p:nvSpPr>
          <p:cNvPr id="2" name="Fußzeilenplatzhalter 1"/>
          <p:cNvSpPr>
            <a:spLocks noGrp="1"/>
          </p:cNvSpPr>
          <p:nvPr>
            <p:ph type="ftr" sz="quarter" idx="11"/>
          </p:nvPr>
        </p:nvSpPr>
        <p:spPr>
          <a:xfrm>
            <a:off x="3124200" y="6356350"/>
            <a:ext cx="540824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81919582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AutoShape 2"/>
          <p:cNvSpPr>
            <a:spLocks noGrp="1" noChangeArrowheads="1"/>
          </p:cNvSpPr>
          <p:nvPr>
            <p:ph type="title"/>
          </p:nvPr>
        </p:nvSpPr>
        <p:spPr>
          <a:xfrm>
            <a:off x="0" y="0"/>
            <a:ext cx="9144000" cy="1044000"/>
          </a:xfrm>
        </p:spPr>
        <p:txBody>
          <a:bodyPr/>
          <a:lstStyle/>
          <a:p>
            <a:pPr eaLnBrk="1" hangingPunct="1"/>
            <a:r>
              <a:rPr lang="de-AT" altLang="de-DE" sz="2400" b="1" dirty="0">
                <a:solidFill>
                  <a:schemeClr val="tx2"/>
                </a:solidFill>
                <a:latin typeface="Arial" pitchFamily="34" charset="0"/>
                <a:ea typeface="+mn-ea"/>
                <a:cs typeface="Arial" pitchFamily="34" charset="0"/>
              </a:rPr>
              <a:t>Techn. NMS: </a:t>
            </a:r>
            <a:r>
              <a:rPr lang="de-AT" altLang="de-DE" sz="2400" b="1" dirty="0" err="1">
                <a:solidFill>
                  <a:schemeClr val="tx2"/>
                </a:solidFill>
                <a:latin typeface="Arial" pitchFamily="34" charset="0"/>
                <a:ea typeface="+mn-ea"/>
                <a:cs typeface="Arial" pitchFamily="34" charset="0"/>
              </a:rPr>
              <a:t>Maxglan</a:t>
            </a:r>
            <a:r>
              <a:rPr lang="de-AT" altLang="de-DE" sz="2400" b="1" dirty="0">
                <a:solidFill>
                  <a:schemeClr val="tx2"/>
                </a:solidFill>
                <a:latin typeface="Arial" pitchFamily="34" charset="0"/>
                <a:ea typeface="+mn-ea"/>
                <a:cs typeface="Arial" pitchFamily="34" charset="0"/>
              </a:rPr>
              <a:t> 1</a:t>
            </a:r>
            <a:endParaRPr lang="de-DE" altLang="de-DE" sz="2400" b="1" dirty="0">
              <a:solidFill>
                <a:schemeClr val="tx2"/>
              </a:solidFill>
              <a:latin typeface="Arial" pitchFamily="34" charset="0"/>
              <a:ea typeface="+mn-ea"/>
              <a:cs typeface="Arial" pitchFamily="34" charset="0"/>
            </a:endParaRPr>
          </a:p>
        </p:txBody>
      </p:sp>
      <p:sp>
        <p:nvSpPr>
          <p:cNvPr id="88066" name="Rectangle 3"/>
          <p:cNvSpPr>
            <a:spLocks noGrp="1" noChangeArrowheads="1"/>
          </p:cNvSpPr>
          <p:nvPr>
            <p:ph type="body" idx="1"/>
          </p:nvPr>
        </p:nvSpPr>
        <p:spPr>
          <a:xfrm>
            <a:off x="611560" y="1052736"/>
            <a:ext cx="7956884" cy="5472608"/>
          </a:xfrm>
          <a:noFill/>
        </p:spPr>
        <p:txBody>
          <a:bodyPr/>
          <a:lstStyle/>
          <a:p>
            <a:pPr eaLnBrk="1" hangingPunct="1">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Wichtige Termine:</a:t>
            </a:r>
          </a:p>
          <a:p>
            <a:pPr eaLnBrk="1" hangingPunct="1">
              <a:buFont typeface="Wingdings" pitchFamily="2" charset="2"/>
              <a:buNone/>
            </a:pPr>
            <a:r>
              <a:rPr lang="de-DE" altLang="de-DE" sz="2000" dirty="0">
                <a:latin typeface="Arial" pitchFamily="34" charset="0"/>
                <a:cs typeface="Arial" pitchFamily="34" charset="0"/>
              </a:rPr>
              <a:t>Tag der offenen Tür:		27.11.2019 (08:30 Uhr)	</a:t>
            </a:r>
          </a:p>
          <a:p>
            <a:pPr eaLnBrk="1" hangingPunct="1">
              <a:buFont typeface="Wingdings" pitchFamily="2" charset="2"/>
              <a:buNone/>
            </a:pPr>
            <a:endParaRPr lang="de-DE" altLang="de-DE" sz="2000" dirty="0">
              <a:latin typeface="Arial" pitchFamily="34" charset="0"/>
              <a:cs typeface="Arial" pitchFamily="34" charset="0"/>
            </a:endParaRPr>
          </a:p>
          <a:p>
            <a:pPr eaLnBrk="1" hangingPunct="1">
              <a:lnSpc>
                <a:spcPct val="80000"/>
              </a:lnSpc>
              <a:buNone/>
            </a:pPr>
            <a:r>
              <a:rPr lang="de-DE" altLang="de-DE" sz="2000" dirty="0">
                <a:solidFill>
                  <a:schemeClr val="tx2"/>
                </a:solidFill>
                <a:latin typeface="Arial" panose="020B0604020202020204" pitchFamily="34" charset="0"/>
                <a:cs typeface="Arial" panose="020B0604020202020204" pitchFamily="34" charset="0"/>
              </a:rPr>
              <a:t>Daten:</a:t>
            </a:r>
          </a:p>
          <a:p>
            <a:pPr eaLnBrk="1" hangingPunct="1">
              <a:buFont typeface="Wingdings" pitchFamily="2" charset="2"/>
              <a:buNone/>
            </a:pPr>
            <a:r>
              <a:rPr lang="de-AT" altLang="de-DE" sz="2000" dirty="0">
                <a:latin typeface="Arial" panose="020B0604020202020204" pitchFamily="34" charset="0"/>
                <a:cs typeface="Arial" panose="020B0604020202020204" pitchFamily="34" charset="0"/>
              </a:rPr>
              <a:t>Direktorin:	</a:t>
            </a:r>
            <a:r>
              <a:rPr lang="de-AT" sz="2000" dirty="0">
                <a:latin typeface="Arial" panose="020B0604020202020204" pitchFamily="34" charset="0"/>
                <a:cs typeface="Arial" panose="020B0604020202020204" pitchFamily="34" charset="0"/>
              </a:rPr>
              <a:t>OLMNS </a:t>
            </a:r>
            <a:r>
              <a:rPr lang="de-AT" sz="2000" dirty="0" err="1">
                <a:latin typeface="Arial" panose="020B0604020202020204" pitchFamily="34" charset="0"/>
                <a:cs typeface="Arial" panose="020B0604020202020204" pitchFamily="34" charset="0"/>
              </a:rPr>
              <a:t>Dipl.Päd</a:t>
            </a:r>
            <a:r>
              <a:rPr lang="de-AT" sz="2000" dirty="0">
                <a:latin typeface="Arial" panose="020B0604020202020204" pitchFamily="34" charset="0"/>
                <a:cs typeface="Arial" panose="020B0604020202020204" pitchFamily="34" charset="0"/>
              </a:rPr>
              <a:t>. Margot </a:t>
            </a:r>
            <a:r>
              <a:rPr lang="de-AT" sz="2000" dirty="0" err="1">
                <a:latin typeface="Arial" panose="020B0604020202020204" pitchFamily="34" charset="0"/>
                <a:cs typeface="Arial" panose="020B0604020202020204" pitchFamily="34" charset="0"/>
              </a:rPr>
              <a:t>Zobernig</a:t>
            </a:r>
            <a:r>
              <a:rPr lang="de-AT" sz="2000" dirty="0">
                <a:latin typeface="Arial" panose="020B0604020202020204" pitchFamily="34" charset="0"/>
                <a:cs typeface="Arial" panose="020B0604020202020204" pitchFamily="34" charset="0"/>
              </a:rPr>
              <a:t> </a:t>
            </a:r>
            <a:r>
              <a:rPr lang="de-AT" sz="2000" dirty="0" err="1">
                <a:latin typeface="Arial" panose="020B0604020202020204" pitchFamily="34" charset="0"/>
                <a:cs typeface="Arial" panose="020B0604020202020204" pitchFamily="34" charset="0"/>
              </a:rPr>
              <a:t>Bed</a:t>
            </a:r>
            <a:r>
              <a:rPr lang="de-AT" sz="2000" dirty="0">
                <a:latin typeface="Arial" panose="020B0604020202020204" pitchFamily="34" charset="0"/>
                <a:cs typeface="Arial" panose="020B0604020202020204" pitchFamily="34" charset="0"/>
              </a:rPr>
              <a:t>. </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Adresse:	</a:t>
            </a:r>
            <a:r>
              <a:rPr lang="de-AT" sz="2000" dirty="0" err="1">
                <a:latin typeface="Arial" panose="020B0604020202020204" pitchFamily="34" charset="0"/>
                <a:cs typeface="Arial" panose="020B0604020202020204" pitchFamily="34" charset="0"/>
              </a:rPr>
              <a:t>Pillweinstraße</a:t>
            </a:r>
            <a:r>
              <a:rPr lang="de-AT" sz="2000" dirty="0">
                <a:latin typeface="Arial" panose="020B0604020202020204" pitchFamily="34" charset="0"/>
                <a:cs typeface="Arial" panose="020B0604020202020204" pitchFamily="34" charset="0"/>
              </a:rPr>
              <a:t> 18</a:t>
            </a:r>
          </a:p>
          <a:p>
            <a:pPr eaLnBrk="1" hangingPunct="1">
              <a:buFont typeface="Wingdings" pitchFamily="2" charset="2"/>
              <a:buNone/>
            </a:pPr>
            <a:r>
              <a:rPr lang="de-AT" sz="2000" dirty="0">
                <a:latin typeface="Arial" panose="020B0604020202020204" pitchFamily="34" charset="0"/>
                <a:cs typeface="Arial" panose="020B0604020202020204" pitchFamily="34" charset="0"/>
              </a:rPr>
              <a:t>			5020 Salzburg </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Telefon:		+43662-834053</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Mail:		</a:t>
            </a:r>
            <a:r>
              <a:rPr lang="de-DE" altLang="de-DE" sz="2000" dirty="0">
                <a:latin typeface="Arial" panose="020B0604020202020204" pitchFamily="34" charset="0"/>
                <a:cs typeface="Arial" panose="020B0604020202020204" pitchFamily="34" charset="0"/>
                <a:hlinkClick r:id="rId2"/>
              </a:rPr>
              <a:t>direktion@nms-maxglan1.salzburg.at</a:t>
            </a:r>
            <a:endParaRPr lang="de-DE" altLang="de-DE" sz="2000" dirty="0">
              <a:latin typeface="Arial" panose="020B0604020202020204" pitchFamily="34" charset="0"/>
              <a:cs typeface="Arial" panose="020B0604020202020204" pitchFamily="34" charset="0"/>
            </a:endParaRPr>
          </a:p>
          <a:p>
            <a:pPr eaLnBrk="1" hangingPunct="1">
              <a:lnSpc>
                <a:spcPct val="80000"/>
              </a:lnSpc>
              <a:buNone/>
            </a:pPr>
            <a:r>
              <a:rPr lang="de-DE" altLang="de-DE" sz="2000" dirty="0">
                <a:latin typeface="Arial" panose="020B0604020202020204" pitchFamily="34" charset="0"/>
                <a:cs typeface="Arial" panose="020B0604020202020204" pitchFamily="34" charset="0"/>
              </a:rPr>
              <a:t>Web:		</a:t>
            </a:r>
            <a:r>
              <a:rPr lang="de-AT" sz="2000" dirty="0">
                <a:latin typeface="Arial" panose="020B0604020202020204" pitchFamily="34" charset="0"/>
                <a:cs typeface="Arial" panose="020B0604020202020204" pitchFamily="34" charset="0"/>
              </a:rPr>
              <a:t>www.nms-maxglan-1.at</a:t>
            </a:r>
            <a:endParaRPr lang="de-AT" altLang="de-DE" sz="2000" dirty="0">
              <a:latin typeface="Arial" panose="020B0604020202020204" pitchFamily="34" charset="0"/>
              <a:cs typeface="Arial" panose="020B0604020202020204" pitchFamily="34" charset="0"/>
            </a:endParaRPr>
          </a:p>
          <a:p>
            <a:pPr marL="0" indent="0" eaLnBrk="1" hangingPunct="1">
              <a:lnSpc>
                <a:spcPct val="80000"/>
              </a:lnSpc>
              <a:buNone/>
            </a:pPr>
            <a:endParaRPr lang="de-AT" altLang="de-DE" sz="2000" dirty="0"/>
          </a:p>
          <a:p>
            <a:pPr eaLnBrk="1" hangingPunct="1">
              <a:lnSpc>
                <a:spcPct val="80000"/>
              </a:lnSpc>
              <a:buFont typeface="Wingdings" pitchFamily="2" charset="2"/>
              <a:buNone/>
            </a:pPr>
            <a:endParaRPr lang="de-DE" altLang="de-DE" sz="2000" dirty="0"/>
          </a:p>
        </p:txBody>
      </p:sp>
      <p:sp>
        <p:nvSpPr>
          <p:cNvPr id="2" name="Fußzeilenplatzhalter 1"/>
          <p:cNvSpPr>
            <a:spLocks noGrp="1"/>
          </p:cNvSpPr>
          <p:nvPr>
            <p:ph type="ftr" sz="quarter" idx="11"/>
          </p:nvPr>
        </p:nvSpPr>
        <p:spPr>
          <a:xfrm>
            <a:off x="3124200" y="6356350"/>
            <a:ext cx="540824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322261992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a:xfrm>
            <a:off x="-6608" y="0"/>
            <a:ext cx="9150608" cy="1051200"/>
          </a:xfrm>
        </p:spPr>
        <p:txBody>
          <a:bodyPr/>
          <a:lstStyle/>
          <a:p>
            <a:pPr eaLnBrk="1" hangingPunct="1"/>
            <a:r>
              <a:rPr lang="de-AT" altLang="de-DE" sz="2400" b="1" dirty="0">
                <a:solidFill>
                  <a:schemeClr val="tx2"/>
                </a:solidFill>
                <a:latin typeface="Arial" pitchFamily="34" charset="0"/>
                <a:ea typeface="+mn-ea"/>
                <a:cs typeface="Arial" pitchFamily="34" charset="0"/>
              </a:rPr>
              <a:t>NMS</a:t>
            </a:r>
            <a:r>
              <a:rPr lang="de-AT" altLang="de-DE" sz="3600" b="1" dirty="0">
                <a:solidFill>
                  <a:srgbClr val="0000FF"/>
                </a:solidFill>
                <a:latin typeface="Calibri" pitchFamily="34" charset="0"/>
              </a:rPr>
              <a:t> </a:t>
            </a:r>
            <a:r>
              <a:rPr lang="de-AT" altLang="de-DE" sz="2400" b="1" dirty="0" err="1">
                <a:solidFill>
                  <a:schemeClr val="tx2"/>
                </a:solidFill>
                <a:latin typeface="Arial" pitchFamily="34" charset="0"/>
                <a:ea typeface="+mn-ea"/>
                <a:cs typeface="Arial" pitchFamily="34" charset="0"/>
              </a:rPr>
              <a:t>Nonntal</a:t>
            </a:r>
            <a:r>
              <a:rPr lang="de-AT" altLang="de-DE" sz="3600" dirty="0">
                <a:solidFill>
                  <a:srgbClr val="0000FF"/>
                </a:solidFill>
                <a:latin typeface="Calibri" pitchFamily="34" charset="0"/>
              </a:rPr>
              <a:t> </a:t>
            </a:r>
            <a:endParaRPr lang="de-DE" altLang="de-DE" sz="3600" dirty="0">
              <a:solidFill>
                <a:srgbClr val="0000FF"/>
              </a:solidFill>
              <a:latin typeface="Calibri" pitchFamily="34" charset="0"/>
            </a:endParaRPr>
          </a:p>
        </p:txBody>
      </p:sp>
      <p:sp>
        <p:nvSpPr>
          <p:cNvPr id="90114" name="Rectangle 3"/>
          <p:cNvSpPr>
            <a:spLocks noGrp="1" noChangeArrowheads="1"/>
          </p:cNvSpPr>
          <p:nvPr>
            <p:ph type="body" idx="1"/>
          </p:nvPr>
        </p:nvSpPr>
        <p:spPr>
          <a:xfrm>
            <a:off x="611560" y="1124744"/>
            <a:ext cx="7920880" cy="5472608"/>
          </a:xfrm>
          <a:noFill/>
        </p:spPr>
        <p:txBody>
          <a:bodyPr/>
          <a:lstStyle/>
          <a:p>
            <a:pPr eaLnBrk="1" hangingPunct="1">
              <a:lnSpc>
                <a:spcPct val="150000"/>
              </a:lnSpc>
            </a:pPr>
            <a:r>
              <a:rPr lang="de-AT" altLang="de-DE" sz="2000" dirty="0">
                <a:latin typeface="Arial" panose="020B0604020202020204" pitchFamily="34" charset="0"/>
                <a:cs typeface="Arial" panose="020B0604020202020204" pitchFamily="34" charset="0"/>
              </a:rPr>
              <a:t>Gemeinschaftserziehung ab der 1. Klasse </a:t>
            </a:r>
          </a:p>
          <a:p>
            <a:pPr eaLnBrk="1" hangingPunct="1">
              <a:lnSpc>
                <a:spcPct val="150000"/>
              </a:lnSpc>
            </a:pPr>
            <a:r>
              <a:rPr lang="de-AT" altLang="de-DE" sz="2000" dirty="0">
                <a:latin typeface="Arial" panose="020B0604020202020204" pitchFamily="34" charset="0"/>
                <a:cs typeface="Arial" panose="020B0604020202020204" pitchFamily="34" charset="0"/>
              </a:rPr>
              <a:t>Soziales Lernen in allen 4 Schulstufen</a:t>
            </a:r>
          </a:p>
          <a:p>
            <a:pPr eaLnBrk="1" hangingPunct="1">
              <a:lnSpc>
                <a:spcPct val="150000"/>
              </a:lnSpc>
            </a:pPr>
            <a:r>
              <a:rPr lang="de-AT" altLang="de-DE" sz="2000" dirty="0">
                <a:latin typeface="Arial" panose="020B0604020202020204" pitchFamily="34" charset="0"/>
                <a:cs typeface="Arial" panose="020B0604020202020204" pitchFamily="34" charset="0"/>
              </a:rPr>
              <a:t>Kreatives Gestalten in der 1. und 2. Klasse</a:t>
            </a:r>
          </a:p>
          <a:p>
            <a:pPr eaLnBrk="1" hangingPunct="1">
              <a:lnSpc>
                <a:spcPct val="150000"/>
              </a:lnSpc>
            </a:pPr>
            <a:r>
              <a:rPr lang="de-AT" altLang="de-DE" sz="2000" dirty="0">
                <a:latin typeface="Arial" panose="020B0604020202020204" pitchFamily="34" charset="0"/>
                <a:cs typeface="Arial" panose="020B0604020202020204" pitchFamily="34" charset="0"/>
              </a:rPr>
              <a:t>Informations- und Kommunikationstechnologie ab der 2. Klasse als unverbindliche Übung</a:t>
            </a:r>
          </a:p>
          <a:p>
            <a:pPr eaLnBrk="1" hangingPunct="1">
              <a:lnSpc>
                <a:spcPct val="150000"/>
              </a:lnSpc>
            </a:pPr>
            <a:r>
              <a:rPr lang="de-AT" altLang="de-DE" sz="2000" dirty="0">
                <a:latin typeface="Arial" panose="020B0604020202020204" pitchFamily="34" charset="0"/>
                <a:cs typeface="Arial" panose="020B0604020202020204" pitchFamily="34" charset="0"/>
              </a:rPr>
              <a:t>Ökologie oder Französisch bzw. Italienisch ab der 3. Klasse als Wahlfach.</a:t>
            </a:r>
          </a:p>
          <a:p>
            <a:pPr eaLnBrk="1" hangingPunct="1">
              <a:lnSpc>
                <a:spcPct val="150000"/>
              </a:lnSpc>
            </a:pPr>
            <a:r>
              <a:rPr lang="de-AT" altLang="de-DE" sz="2000" dirty="0">
                <a:latin typeface="Arial" panose="020B0604020202020204" pitchFamily="34" charset="0"/>
                <a:cs typeface="Arial" panose="020B0604020202020204" pitchFamily="34" charset="0"/>
              </a:rPr>
              <a:t>Leseerziehung</a:t>
            </a:r>
          </a:p>
          <a:p>
            <a:pPr eaLnBrk="1" hangingPunct="1">
              <a:lnSpc>
                <a:spcPct val="150000"/>
              </a:lnSpc>
            </a:pPr>
            <a:r>
              <a:rPr lang="de-AT" altLang="de-DE" sz="2000" dirty="0">
                <a:latin typeface="Arial" panose="020B0604020202020204" pitchFamily="34" charset="0"/>
                <a:cs typeface="Arial" panose="020B0604020202020204" pitchFamily="34" charset="0"/>
              </a:rPr>
              <a:t>Berufsorientierung ab der 4. Klasse</a:t>
            </a:r>
          </a:p>
          <a:p>
            <a:pPr marL="0" indent="0" eaLnBrk="1" hangingPunct="1">
              <a:lnSpc>
                <a:spcPct val="150000"/>
              </a:lnSpc>
              <a:buNone/>
            </a:pPr>
            <a:r>
              <a:rPr lang="de-DE" altLang="de-DE" sz="2000" dirty="0">
                <a:solidFill>
                  <a:srgbClr val="FF0000"/>
                </a:solidFill>
                <a:latin typeface="Arial" panose="020B0604020202020204" pitchFamily="34" charset="0"/>
                <a:cs typeface="Arial" panose="020B0604020202020204" pitchFamily="34" charset="0"/>
              </a:rPr>
              <a:t>Nachmittagsbetreuung</a:t>
            </a:r>
          </a:p>
        </p:txBody>
      </p:sp>
      <p:sp>
        <p:nvSpPr>
          <p:cNvPr id="2" name="Fußzeilenplatzhalter 1"/>
          <p:cNvSpPr>
            <a:spLocks noGrp="1"/>
          </p:cNvSpPr>
          <p:nvPr>
            <p:ph type="ftr" sz="quarter" idx="11"/>
          </p:nvPr>
        </p:nvSpPr>
        <p:spPr>
          <a:xfrm>
            <a:off x="3124200" y="6356350"/>
            <a:ext cx="5480248"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253034154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a:xfrm>
            <a:off x="-6608" y="0"/>
            <a:ext cx="9150608" cy="1051200"/>
          </a:xfrm>
        </p:spPr>
        <p:txBody>
          <a:bodyPr/>
          <a:lstStyle/>
          <a:p>
            <a:pPr eaLnBrk="1" hangingPunct="1"/>
            <a:r>
              <a:rPr lang="de-AT" altLang="de-DE" sz="2400" b="1" dirty="0">
                <a:solidFill>
                  <a:schemeClr val="tx2"/>
                </a:solidFill>
                <a:latin typeface="Arial" pitchFamily="34" charset="0"/>
                <a:ea typeface="+mn-ea"/>
                <a:cs typeface="Arial" pitchFamily="34" charset="0"/>
              </a:rPr>
              <a:t>NMS</a:t>
            </a:r>
            <a:r>
              <a:rPr lang="de-AT" altLang="de-DE" sz="3600" b="1" dirty="0">
                <a:solidFill>
                  <a:srgbClr val="0000FF"/>
                </a:solidFill>
                <a:latin typeface="Calibri" pitchFamily="34" charset="0"/>
              </a:rPr>
              <a:t> </a:t>
            </a:r>
            <a:r>
              <a:rPr lang="de-AT" altLang="de-DE" sz="2400" b="1" dirty="0" err="1">
                <a:solidFill>
                  <a:schemeClr val="tx2"/>
                </a:solidFill>
                <a:latin typeface="Arial" pitchFamily="34" charset="0"/>
                <a:ea typeface="+mn-ea"/>
                <a:cs typeface="Arial" pitchFamily="34" charset="0"/>
              </a:rPr>
              <a:t>Nonntal</a:t>
            </a:r>
            <a:r>
              <a:rPr lang="de-AT" altLang="de-DE" sz="3600" dirty="0">
                <a:solidFill>
                  <a:srgbClr val="0000FF"/>
                </a:solidFill>
                <a:latin typeface="Calibri" pitchFamily="34" charset="0"/>
              </a:rPr>
              <a:t> </a:t>
            </a:r>
            <a:endParaRPr lang="de-DE" altLang="de-DE" sz="3600" dirty="0">
              <a:solidFill>
                <a:srgbClr val="0000FF"/>
              </a:solidFill>
              <a:latin typeface="Calibri" pitchFamily="34" charset="0"/>
            </a:endParaRPr>
          </a:p>
        </p:txBody>
      </p:sp>
      <p:sp>
        <p:nvSpPr>
          <p:cNvPr id="90114" name="Rectangle 3"/>
          <p:cNvSpPr>
            <a:spLocks noGrp="1" noChangeArrowheads="1"/>
          </p:cNvSpPr>
          <p:nvPr>
            <p:ph type="body" idx="1"/>
          </p:nvPr>
        </p:nvSpPr>
        <p:spPr>
          <a:xfrm>
            <a:off x="516572" y="1094762"/>
            <a:ext cx="8104248" cy="5502590"/>
          </a:xfrm>
          <a:noFill/>
        </p:spPr>
        <p:txBody>
          <a:bodyPr/>
          <a:lstStyle/>
          <a:p>
            <a:pPr eaLnBrk="1" hangingPunct="1">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Wichtige Termine:</a:t>
            </a:r>
          </a:p>
          <a:p>
            <a:pPr eaLnBrk="1" hangingPunct="1">
              <a:buFont typeface="Wingdings" pitchFamily="2" charset="2"/>
              <a:buNone/>
            </a:pPr>
            <a:r>
              <a:rPr lang="de-DE" altLang="de-DE" sz="2000" dirty="0">
                <a:latin typeface="Arial" pitchFamily="34" charset="0"/>
                <a:cs typeface="Arial" pitchFamily="34" charset="0"/>
              </a:rPr>
              <a:t>Tag der offenen Tür:		20.11.2019 (09:00 bis 12:00)</a:t>
            </a:r>
          </a:p>
          <a:p>
            <a:pPr eaLnBrk="1" hangingPunct="1">
              <a:lnSpc>
                <a:spcPct val="150000"/>
              </a:lnSpc>
              <a:buNone/>
            </a:pPr>
            <a:endParaRPr lang="de-DE" altLang="de-DE" sz="2000" dirty="0">
              <a:solidFill>
                <a:schemeClr val="tx2"/>
              </a:solidFill>
              <a:latin typeface="Arial" panose="020B0604020202020204" pitchFamily="34" charset="0"/>
              <a:cs typeface="Arial" panose="020B0604020202020204" pitchFamily="34" charset="0"/>
            </a:endParaRPr>
          </a:p>
          <a:p>
            <a:pPr eaLnBrk="1" hangingPunct="1">
              <a:lnSpc>
                <a:spcPct val="150000"/>
              </a:lnSpc>
              <a:buNone/>
            </a:pPr>
            <a:r>
              <a:rPr lang="de-DE" altLang="de-DE" sz="2000" dirty="0">
                <a:solidFill>
                  <a:schemeClr val="tx2"/>
                </a:solidFill>
                <a:latin typeface="Arial" panose="020B0604020202020204" pitchFamily="34" charset="0"/>
                <a:cs typeface="Arial" panose="020B0604020202020204" pitchFamily="34" charset="0"/>
              </a:rPr>
              <a:t>Daten:</a:t>
            </a:r>
          </a:p>
          <a:p>
            <a:pPr eaLnBrk="1" hangingPunct="1">
              <a:buFont typeface="Wingdings" pitchFamily="2" charset="2"/>
              <a:buNone/>
            </a:pPr>
            <a:r>
              <a:rPr lang="de-AT" altLang="de-DE" sz="2000" dirty="0">
                <a:latin typeface="Arial" panose="020B0604020202020204" pitchFamily="34" charset="0"/>
                <a:cs typeface="Arial" panose="020B0604020202020204" pitchFamily="34" charset="0"/>
              </a:rPr>
              <a:t>Direktor:	DNMS </a:t>
            </a:r>
            <a:r>
              <a:rPr lang="de-AT" altLang="de-DE" sz="2000" dirty="0" err="1">
                <a:latin typeface="Arial" panose="020B0604020202020204" pitchFamily="34" charset="0"/>
                <a:cs typeface="Arial" panose="020B0604020202020204" pitchFamily="34" charset="0"/>
              </a:rPr>
              <a:t>Mag.Thomas</a:t>
            </a:r>
            <a:r>
              <a:rPr lang="de-AT" altLang="de-DE" sz="2000" dirty="0">
                <a:latin typeface="Arial" panose="020B0604020202020204" pitchFamily="34" charset="0"/>
                <a:cs typeface="Arial" panose="020B0604020202020204" pitchFamily="34" charset="0"/>
              </a:rPr>
              <a:t> </a:t>
            </a:r>
            <a:r>
              <a:rPr lang="de-AT" altLang="de-DE" sz="2000" dirty="0" err="1">
                <a:latin typeface="Arial" panose="020B0604020202020204" pitchFamily="34" charset="0"/>
                <a:cs typeface="Arial" panose="020B0604020202020204" pitchFamily="34" charset="0"/>
              </a:rPr>
              <a:t>Schiendorfer</a:t>
            </a:r>
            <a:endParaRPr lang="de-AT"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Adresse:	</a:t>
            </a:r>
            <a:r>
              <a:rPr lang="de-AT" sz="2000" dirty="0" err="1">
                <a:latin typeface="Arial" panose="020B0604020202020204" pitchFamily="34" charset="0"/>
                <a:cs typeface="Arial" panose="020B0604020202020204" pitchFamily="34" charset="0"/>
              </a:rPr>
              <a:t>Nonntaler</a:t>
            </a:r>
            <a:r>
              <a:rPr lang="de-AT" sz="2000" dirty="0">
                <a:latin typeface="Arial" panose="020B0604020202020204" pitchFamily="34" charset="0"/>
                <a:cs typeface="Arial" panose="020B0604020202020204" pitchFamily="34" charset="0"/>
              </a:rPr>
              <a:t> Hauptstraße 5,</a:t>
            </a:r>
          </a:p>
          <a:p>
            <a:pPr eaLnBrk="1" hangingPunct="1">
              <a:buFont typeface="Wingdings" pitchFamily="2" charset="2"/>
              <a:buNone/>
            </a:pPr>
            <a:r>
              <a:rPr lang="de-AT" sz="2000" dirty="0">
                <a:latin typeface="Arial" panose="020B0604020202020204" pitchFamily="34" charset="0"/>
                <a:cs typeface="Arial" panose="020B0604020202020204" pitchFamily="34" charset="0"/>
              </a:rPr>
              <a:t>			5020 Salzburg</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Telefon:		+43662-84165771</a:t>
            </a:r>
          </a:p>
          <a:p>
            <a:pPr eaLnBrk="1" hangingPunct="1">
              <a:buNone/>
            </a:pPr>
            <a:r>
              <a:rPr lang="de-DE" altLang="de-DE" sz="2000" dirty="0">
                <a:latin typeface="Arial" panose="020B0604020202020204" pitchFamily="34" charset="0"/>
                <a:cs typeface="Arial" panose="020B0604020202020204" pitchFamily="34" charset="0"/>
              </a:rPr>
              <a:t>Mail:		</a:t>
            </a:r>
            <a:r>
              <a:rPr lang="de-AT" sz="2000" dirty="0">
                <a:hlinkClick r:id="rId2"/>
              </a:rPr>
              <a:t>direktion@nms-nonntal.salzburg.at</a:t>
            </a:r>
            <a:endParaRPr lang="de-AT" sz="2000" dirty="0"/>
          </a:p>
          <a:p>
            <a:pPr marL="0" indent="0">
              <a:buNone/>
            </a:pPr>
            <a:r>
              <a:rPr lang="de-DE" altLang="de-DE" sz="2000" dirty="0">
                <a:latin typeface="Arial" panose="020B0604020202020204" pitchFamily="34" charset="0"/>
                <a:cs typeface="Arial" panose="020B0604020202020204" pitchFamily="34" charset="0"/>
              </a:rPr>
              <a:t>Web:		</a:t>
            </a:r>
            <a:r>
              <a:rPr lang="de-AT" sz="2000" dirty="0">
                <a:latin typeface="Arial" panose="020B0604020202020204" pitchFamily="34" charset="0"/>
                <a:cs typeface="Arial" panose="020B0604020202020204" pitchFamily="34" charset="0"/>
              </a:rPr>
              <a:t>www.nms-nonntal.at</a:t>
            </a:r>
          </a:p>
          <a:p>
            <a:pPr marL="0" indent="0" eaLnBrk="1" hangingPunct="1">
              <a:buNone/>
            </a:pPr>
            <a:endParaRPr lang="de-AT" altLang="de-DE" sz="2000" dirty="0">
              <a:latin typeface="Calibri" pitchFamily="34" charset="0"/>
            </a:endParaRPr>
          </a:p>
        </p:txBody>
      </p:sp>
      <p:sp>
        <p:nvSpPr>
          <p:cNvPr id="2" name="Fußzeilenplatzhalter 1"/>
          <p:cNvSpPr>
            <a:spLocks noGrp="1"/>
          </p:cNvSpPr>
          <p:nvPr>
            <p:ph type="ftr" sz="quarter" idx="11"/>
          </p:nvPr>
        </p:nvSpPr>
        <p:spPr>
          <a:xfrm>
            <a:off x="3124200" y="6356350"/>
            <a:ext cx="540824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3441368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a:xfrm>
            <a:off x="0" y="0"/>
            <a:ext cx="9144000" cy="1044000"/>
          </a:xfrm>
        </p:spPr>
        <p:txBody>
          <a:bodyPr/>
          <a:lstStyle/>
          <a:p>
            <a:pPr eaLnBrk="1" hangingPunct="1"/>
            <a:r>
              <a:rPr lang="de-AT" altLang="de-DE" sz="2400" b="1" dirty="0">
                <a:solidFill>
                  <a:schemeClr val="tx2"/>
                </a:solidFill>
                <a:latin typeface="Arial" pitchFamily="34" charset="0"/>
                <a:ea typeface="+mn-ea"/>
                <a:cs typeface="Arial" pitchFamily="34" charset="0"/>
              </a:rPr>
              <a:t>NMS</a:t>
            </a:r>
            <a:r>
              <a:rPr lang="de-AT" altLang="de-DE" sz="3600" b="1" dirty="0">
                <a:solidFill>
                  <a:srgbClr val="0000FF"/>
                </a:solidFill>
                <a:latin typeface="Calibri" pitchFamily="34" charset="0"/>
              </a:rPr>
              <a:t> </a:t>
            </a:r>
            <a:r>
              <a:rPr lang="de-AT" altLang="de-DE" sz="2400" b="1" dirty="0">
                <a:solidFill>
                  <a:schemeClr val="tx2"/>
                </a:solidFill>
                <a:latin typeface="Arial" pitchFamily="34" charset="0"/>
                <a:ea typeface="+mn-ea"/>
                <a:cs typeface="Arial" pitchFamily="34" charset="0"/>
              </a:rPr>
              <a:t>Schlossstraße</a:t>
            </a:r>
            <a:endParaRPr lang="de-DE" altLang="de-DE" sz="2400" b="1" dirty="0">
              <a:solidFill>
                <a:schemeClr val="tx2"/>
              </a:solidFill>
              <a:latin typeface="Arial" pitchFamily="34" charset="0"/>
              <a:ea typeface="+mn-ea"/>
              <a:cs typeface="Arial" pitchFamily="34" charset="0"/>
            </a:endParaRPr>
          </a:p>
        </p:txBody>
      </p:sp>
      <p:sp>
        <p:nvSpPr>
          <p:cNvPr id="91138" name="Rectangle 3"/>
          <p:cNvSpPr>
            <a:spLocks noGrp="1" noChangeArrowheads="1"/>
          </p:cNvSpPr>
          <p:nvPr>
            <p:ph type="body" idx="1"/>
          </p:nvPr>
        </p:nvSpPr>
        <p:spPr>
          <a:xfrm>
            <a:off x="683568" y="1052736"/>
            <a:ext cx="7848872" cy="5472608"/>
          </a:xfrm>
          <a:noFill/>
        </p:spPr>
        <p:txBody>
          <a:bodyPr/>
          <a:lstStyle/>
          <a:p>
            <a:pPr eaLnBrk="1" hangingPunct="1">
              <a:lnSpc>
                <a:spcPct val="150000"/>
              </a:lnSpc>
            </a:pPr>
            <a:r>
              <a:rPr lang="de-AT" altLang="de-DE" sz="2000" dirty="0">
                <a:latin typeface="Arial" panose="020B0604020202020204" pitchFamily="34" charset="0"/>
                <a:cs typeface="Arial" panose="020B0604020202020204" pitchFamily="34" charset="0"/>
              </a:rPr>
              <a:t>Starker Wirtschaftlicher Schwerpunkt</a:t>
            </a:r>
          </a:p>
          <a:p>
            <a:pPr eaLnBrk="1" hangingPunct="1">
              <a:lnSpc>
                <a:spcPct val="150000"/>
              </a:lnSpc>
            </a:pPr>
            <a:r>
              <a:rPr lang="de-AT" altLang="de-DE" sz="2000" dirty="0">
                <a:latin typeface="Arial" panose="020B0604020202020204" pitchFamily="34" charset="0"/>
                <a:cs typeface="Arial" panose="020B0604020202020204" pitchFamily="34" charset="0"/>
              </a:rPr>
              <a:t>Wahlpflichtfächer: Wirtschaftsrechnen, Wirtschaftskunde</a:t>
            </a:r>
          </a:p>
          <a:p>
            <a:pPr eaLnBrk="1" hangingPunct="1">
              <a:lnSpc>
                <a:spcPct val="150000"/>
              </a:lnSpc>
            </a:pPr>
            <a:r>
              <a:rPr lang="de-AT" altLang="de-DE" sz="2000" dirty="0">
                <a:latin typeface="Arial" panose="020B0604020202020204" pitchFamily="34" charset="0"/>
                <a:cs typeface="Arial" panose="020B0604020202020204" pitchFamily="34" charset="0"/>
              </a:rPr>
              <a:t>Soziale Kompetenz (Peer-Mediation, interkulturelles-Lernen)</a:t>
            </a:r>
          </a:p>
          <a:p>
            <a:pPr eaLnBrk="1" hangingPunct="1">
              <a:lnSpc>
                <a:spcPct val="150000"/>
              </a:lnSpc>
            </a:pPr>
            <a:r>
              <a:rPr lang="de-AT" altLang="de-DE" sz="2000" dirty="0">
                <a:latin typeface="Arial" panose="020B0604020202020204" pitchFamily="34" charset="0"/>
                <a:cs typeface="Arial" panose="020B0604020202020204" pitchFamily="34" charset="0"/>
              </a:rPr>
              <a:t>Sprachenkompetenz (Lese-und Rechtschreibtraining, Wahlpflichtfächer: Italienisch, Kreativwerkstatt D. oder E.)</a:t>
            </a:r>
          </a:p>
          <a:p>
            <a:pPr eaLnBrk="1" hangingPunct="1">
              <a:lnSpc>
                <a:spcPct val="150000"/>
              </a:lnSpc>
            </a:pPr>
            <a:r>
              <a:rPr lang="de-AT" altLang="de-DE" sz="2000" dirty="0">
                <a:latin typeface="Arial" panose="020B0604020202020204" pitchFamily="34" charset="0"/>
                <a:cs typeface="Arial" panose="020B0604020202020204" pitchFamily="34" charset="0"/>
              </a:rPr>
              <a:t>Digitale Kompetenz (mobile Laptop-Klasse, Wahlpflichtfach Informatik, Cybermobbing-Präventionsmaßnahmen)</a:t>
            </a:r>
          </a:p>
          <a:p>
            <a:pPr eaLnBrk="1" hangingPunct="1">
              <a:lnSpc>
                <a:spcPct val="150000"/>
              </a:lnSpc>
            </a:pPr>
            <a:r>
              <a:rPr lang="de-AT" altLang="de-DE" sz="2000" dirty="0">
                <a:latin typeface="Arial" panose="020B0604020202020204" pitchFamily="34" charset="0"/>
                <a:cs typeface="Arial" panose="020B0604020202020204" pitchFamily="34" charset="0"/>
              </a:rPr>
              <a:t>Praktische Kompetenz (Geometrisches Zeichnen, Sportanlagen, naturwissenschaftliche und handwerkliche Projekte)</a:t>
            </a:r>
          </a:p>
          <a:p>
            <a:pPr eaLnBrk="1" hangingPunct="1">
              <a:lnSpc>
                <a:spcPct val="150000"/>
              </a:lnSpc>
            </a:pPr>
            <a:r>
              <a:rPr lang="de-AT" altLang="de-DE" sz="2000" dirty="0">
                <a:latin typeface="Arial" panose="020B0604020202020204" pitchFamily="34" charset="0"/>
                <a:cs typeface="Arial" panose="020B0604020202020204" pitchFamily="34" charset="0"/>
              </a:rPr>
              <a:t>Kreativität (Wahlpflichtfächer Kreativwerkstatt Englisch, Mathematik, Deutsch, Theater- und Tanzpädagogische Projekte)</a:t>
            </a:r>
          </a:p>
        </p:txBody>
      </p:sp>
      <p:sp>
        <p:nvSpPr>
          <p:cNvPr id="2" name="Fußzeilenplatzhalter 1"/>
          <p:cNvSpPr>
            <a:spLocks noGrp="1"/>
          </p:cNvSpPr>
          <p:nvPr>
            <p:ph type="ftr" sz="quarter" idx="11"/>
          </p:nvPr>
        </p:nvSpPr>
        <p:spPr>
          <a:xfrm>
            <a:off x="3131840" y="6477595"/>
            <a:ext cx="540824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10974816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3"/>
          <p:cNvSpPr>
            <a:spLocks noGrp="1" noChangeArrowheads="1"/>
          </p:cNvSpPr>
          <p:nvPr>
            <p:ph type="body" idx="1"/>
          </p:nvPr>
        </p:nvSpPr>
        <p:spPr>
          <a:xfrm>
            <a:off x="539552" y="1044000"/>
            <a:ext cx="8136904" cy="5625955"/>
          </a:xfrm>
          <a:noFill/>
        </p:spPr>
        <p:txBody>
          <a:bodyPr/>
          <a:lstStyle/>
          <a:p>
            <a:pPr eaLnBrk="1" hangingPunct="1">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Wichtige Termine:</a:t>
            </a:r>
          </a:p>
          <a:p>
            <a:pPr eaLnBrk="1" hangingPunct="1">
              <a:buFont typeface="Wingdings" pitchFamily="2" charset="2"/>
              <a:buNone/>
            </a:pPr>
            <a:r>
              <a:rPr lang="de-DE" altLang="de-DE" sz="2000" dirty="0">
                <a:latin typeface="Arial" pitchFamily="34" charset="0"/>
                <a:cs typeface="Arial" pitchFamily="34" charset="0"/>
              </a:rPr>
              <a:t>Tag der offenen Tür:		03. – 05.12.2019 (8:00 – 18:00) 					Individualtermine werden vergeben.</a:t>
            </a:r>
          </a:p>
          <a:p>
            <a:pPr eaLnBrk="1" hangingPunct="1">
              <a:buFont typeface="Wingdings" pitchFamily="2" charset="2"/>
              <a:buNone/>
            </a:pPr>
            <a:endParaRPr lang="de-AT" sz="2000" dirty="0">
              <a:latin typeface="Arial" panose="020B0604020202020204" pitchFamily="34" charset="0"/>
              <a:cs typeface="Arial" panose="020B0604020202020204" pitchFamily="34" charset="0"/>
            </a:endParaRPr>
          </a:p>
          <a:p>
            <a:pPr eaLnBrk="1" hangingPunct="1">
              <a:lnSpc>
                <a:spcPct val="200000"/>
              </a:lnSpc>
              <a:buNone/>
            </a:pPr>
            <a:r>
              <a:rPr lang="de-DE" altLang="de-DE" sz="2000" dirty="0">
                <a:solidFill>
                  <a:schemeClr val="tx2"/>
                </a:solidFill>
                <a:latin typeface="Arial" panose="020B0604020202020204" pitchFamily="34" charset="0"/>
                <a:cs typeface="Arial" panose="020B0604020202020204" pitchFamily="34" charset="0"/>
              </a:rPr>
              <a:t>Daten:</a:t>
            </a:r>
          </a:p>
          <a:p>
            <a:pPr eaLnBrk="1" hangingPunct="1">
              <a:buFont typeface="Wingdings" pitchFamily="2" charset="2"/>
              <a:buNone/>
            </a:pPr>
            <a:r>
              <a:rPr lang="de-AT" altLang="de-DE" sz="2000" dirty="0">
                <a:latin typeface="Arial" panose="020B0604020202020204" pitchFamily="34" charset="0"/>
                <a:cs typeface="Arial" panose="020B0604020202020204" pitchFamily="34" charset="0"/>
              </a:rPr>
              <a:t>Direktorin:	DNMS Eva Elisabeth </a:t>
            </a:r>
            <a:r>
              <a:rPr lang="de-AT" altLang="de-DE" sz="2000" dirty="0" err="1">
                <a:latin typeface="Arial" panose="020B0604020202020204" pitchFamily="34" charset="0"/>
                <a:cs typeface="Arial" panose="020B0604020202020204" pitchFamily="34" charset="0"/>
              </a:rPr>
              <a:t>Szalony</a:t>
            </a:r>
            <a:r>
              <a:rPr lang="de-AT" altLang="de-DE" sz="2000" dirty="0">
                <a:latin typeface="Arial" panose="020B0604020202020204" pitchFamily="34" charset="0"/>
                <a:cs typeface="Arial" panose="020B0604020202020204" pitchFamily="34" charset="0"/>
              </a:rPr>
              <a:t>, </a:t>
            </a:r>
            <a:r>
              <a:rPr lang="de-AT" altLang="de-DE" sz="2000" dirty="0" err="1">
                <a:latin typeface="Arial" panose="020B0604020202020204" pitchFamily="34" charset="0"/>
                <a:cs typeface="Arial" panose="020B0604020202020204" pitchFamily="34" charset="0"/>
              </a:rPr>
              <a:t>MSc</a:t>
            </a:r>
            <a:r>
              <a:rPr lang="de-AT" altLang="de-DE" sz="2000" dirty="0">
                <a:latin typeface="Arial" panose="020B0604020202020204" pitchFamily="34" charset="0"/>
                <a:cs typeface="Arial" panose="020B0604020202020204" pitchFamily="34" charset="0"/>
              </a:rPr>
              <a:t>.</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Adresse:	</a:t>
            </a:r>
            <a:r>
              <a:rPr lang="de-AT" sz="2000" dirty="0">
                <a:latin typeface="Arial" panose="020B0604020202020204" pitchFamily="34" charset="0"/>
                <a:cs typeface="Arial" panose="020B0604020202020204" pitchFamily="34" charset="0"/>
              </a:rPr>
              <a:t>Schlossstraße 19, </a:t>
            </a:r>
          </a:p>
          <a:p>
            <a:pPr eaLnBrk="1" hangingPunct="1">
              <a:buFont typeface="Wingdings" pitchFamily="2" charset="2"/>
              <a:buNone/>
            </a:pPr>
            <a:r>
              <a:rPr lang="de-AT" sz="2000" dirty="0">
                <a:latin typeface="Arial" panose="020B0604020202020204" pitchFamily="34" charset="0"/>
                <a:cs typeface="Arial" panose="020B0604020202020204" pitchFamily="34" charset="0"/>
              </a:rPr>
              <a:t>			5020 Salzburg</a:t>
            </a:r>
            <a:endParaRPr lang="de-AT"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Telefon:		+43662-641372</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Mail:		</a:t>
            </a:r>
            <a:r>
              <a:rPr lang="de-AT" sz="2000" dirty="0">
                <a:latin typeface="Arial" panose="020B0604020202020204" pitchFamily="34" charset="0"/>
                <a:cs typeface="Arial" panose="020B0604020202020204" pitchFamily="34" charset="0"/>
              </a:rPr>
              <a:t> </a:t>
            </a:r>
            <a:r>
              <a:rPr lang="de-AT" sz="2000" dirty="0">
                <a:latin typeface="Arial" panose="020B0604020202020204" pitchFamily="34" charset="0"/>
                <a:cs typeface="Arial" panose="020B0604020202020204" pitchFamily="34" charset="0"/>
                <a:hlinkClick r:id="rId2"/>
              </a:rPr>
              <a:t>direktion@nms-schlossstrasse.salzburg.at</a:t>
            </a:r>
            <a:endParaRPr lang="de-AT"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Web:		</a:t>
            </a:r>
            <a:r>
              <a:rPr lang="de-AT" sz="2000" dirty="0">
                <a:latin typeface="Arial" panose="020B0604020202020204" pitchFamily="34" charset="0"/>
                <a:cs typeface="Arial" panose="020B0604020202020204" pitchFamily="34" charset="0"/>
              </a:rPr>
              <a:t>www.nms-schlossstrasse.salzburg.at</a:t>
            </a:r>
          </a:p>
          <a:p>
            <a:pPr>
              <a:buClr>
                <a:srgbClr val="0000FF"/>
              </a:buClr>
              <a:buFont typeface="Wingdings" pitchFamily="2" charset="2"/>
              <a:buChar char="§"/>
            </a:pPr>
            <a:endParaRPr lang="de-AT" sz="2000" dirty="0">
              <a:latin typeface="Arial" pitchFamily="34" charset="0"/>
              <a:cs typeface="Arial" pitchFamily="34" charset="0"/>
            </a:endParaRPr>
          </a:p>
          <a:p>
            <a:pPr>
              <a:buClr>
                <a:srgbClr val="0000FF"/>
              </a:buClr>
              <a:buFont typeface="Wingdings" pitchFamily="2" charset="2"/>
              <a:buChar char="§"/>
            </a:pPr>
            <a:endParaRPr lang="de-AT" sz="2000" dirty="0">
              <a:latin typeface="Arial" pitchFamily="34" charset="0"/>
              <a:cs typeface="Arial" pitchFamily="34" charset="0"/>
            </a:endParaRPr>
          </a:p>
        </p:txBody>
      </p:sp>
      <p:sp>
        <p:nvSpPr>
          <p:cNvPr id="6" name="Rectangle 2"/>
          <p:cNvSpPr>
            <a:spLocks noGrp="1" noChangeArrowheads="1"/>
          </p:cNvSpPr>
          <p:nvPr>
            <p:ph type="title"/>
          </p:nvPr>
        </p:nvSpPr>
        <p:spPr>
          <a:xfrm>
            <a:off x="0" y="0"/>
            <a:ext cx="9144000" cy="1044000"/>
          </a:xfrm>
        </p:spPr>
        <p:txBody>
          <a:bodyPr/>
          <a:lstStyle/>
          <a:p>
            <a:pPr eaLnBrk="1" hangingPunct="1"/>
            <a:r>
              <a:rPr lang="de-AT" altLang="de-DE" sz="2400" b="1" dirty="0">
                <a:solidFill>
                  <a:schemeClr val="tx2"/>
                </a:solidFill>
                <a:latin typeface="Arial" pitchFamily="34" charset="0"/>
                <a:ea typeface="+mn-ea"/>
                <a:cs typeface="Arial" pitchFamily="34" charset="0"/>
              </a:rPr>
              <a:t>NMS</a:t>
            </a:r>
            <a:r>
              <a:rPr lang="de-AT" altLang="de-DE" sz="3600" b="1" dirty="0">
                <a:solidFill>
                  <a:srgbClr val="0000FF"/>
                </a:solidFill>
                <a:latin typeface="Calibri" pitchFamily="34" charset="0"/>
              </a:rPr>
              <a:t> </a:t>
            </a:r>
            <a:r>
              <a:rPr lang="de-AT" altLang="de-DE" sz="2400" b="1" dirty="0">
                <a:solidFill>
                  <a:schemeClr val="tx2"/>
                </a:solidFill>
                <a:latin typeface="Arial" pitchFamily="34" charset="0"/>
                <a:ea typeface="+mn-ea"/>
                <a:cs typeface="Arial" pitchFamily="34" charset="0"/>
              </a:rPr>
              <a:t>Schlossstraße</a:t>
            </a:r>
            <a:endParaRPr lang="de-DE" altLang="de-DE" sz="2400" b="1" dirty="0">
              <a:solidFill>
                <a:schemeClr val="tx2"/>
              </a:solidFill>
              <a:latin typeface="Arial" pitchFamily="34" charset="0"/>
              <a:ea typeface="+mn-ea"/>
              <a:cs typeface="Arial" pitchFamily="34" charset="0"/>
            </a:endParaRPr>
          </a:p>
        </p:txBody>
      </p:sp>
      <p:sp>
        <p:nvSpPr>
          <p:cNvPr id="2" name="Fußzeilenplatzhalter 1"/>
          <p:cNvSpPr>
            <a:spLocks noGrp="1"/>
          </p:cNvSpPr>
          <p:nvPr>
            <p:ph type="ftr" sz="quarter" idx="11"/>
          </p:nvPr>
        </p:nvSpPr>
        <p:spPr>
          <a:xfrm>
            <a:off x="3124200" y="6356350"/>
            <a:ext cx="540824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23358647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txBox="1">
            <a:spLocks noChangeArrowheads="1"/>
          </p:cNvSpPr>
          <p:nvPr/>
        </p:nvSpPr>
        <p:spPr bwMode="auto">
          <a:xfrm>
            <a:off x="-1" y="0"/>
            <a:ext cx="9144001" cy="1043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endParaRPr lang="de-DE" sz="2800" b="1" dirty="0">
              <a:solidFill>
                <a:schemeClr val="tx2"/>
              </a:solidFill>
              <a:cs typeface="Arial" pitchFamily="34" charset="0"/>
            </a:endParaRPr>
          </a:p>
          <a:p>
            <a:pPr algn="ctr" eaLnBrk="1" hangingPunct="1">
              <a:lnSpc>
                <a:spcPts val="2400"/>
              </a:lnSpc>
              <a:defRPr/>
            </a:pPr>
            <a:r>
              <a:rPr lang="de-DE" sz="2400" b="1" dirty="0">
                <a:solidFill>
                  <a:schemeClr val="tx2"/>
                </a:solidFill>
                <a:cs typeface="Arial" pitchFamily="34" charset="0"/>
              </a:rPr>
              <a:t>Bildungswege nach der Volksschule</a:t>
            </a:r>
          </a:p>
        </p:txBody>
      </p:sp>
      <p:sp>
        <p:nvSpPr>
          <p:cNvPr id="4" name="Rectangle 4"/>
          <p:cNvSpPr>
            <a:spLocks noChangeArrowheads="1"/>
          </p:cNvSpPr>
          <p:nvPr/>
        </p:nvSpPr>
        <p:spPr bwMode="auto">
          <a:xfrm>
            <a:off x="5652120" y="1628800"/>
            <a:ext cx="3240087" cy="6477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2400" b="1" i="0" u="none" strike="noStrike" kern="0" cap="none" spc="0" normalizeH="0" baseline="0" noProof="0" dirty="0">
                <a:ln>
                  <a:noFill/>
                </a:ln>
                <a:solidFill>
                  <a:schemeClr val="accent1">
                    <a:lumMod val="50000"/>
                  </a:schemeClr>
                </a:solidFill>
                <a:effectLst/>
                <a:uLnTx/>
                <a:uFillTx/>
                <a:latin typeface="Calibri"/>
              </a:rPr>
              <a:t>AHS</a:t>
            </a:r>
            <a:br>
              <a:rPr kumimoji="0" lang="de-DE" sz="2400" b="1" i="0" u="none" strike="noStrike" kern="0" cap="none" spc="0" normalizeH="0" baseline="0" noProof="0" dirty="0">
                <a:ln>
                  <a:noFill/>
                </a:ln>
                <a:solidFill>
                  <a:schemeClr val="accent1">
                    <a:lumMod val="50000"/>
                  </a:schemeClr>
                </a:solidFill>
                <a:effectLst/>
                <a:uLnTx/>
                <a:uFillTx/>
                <a:latin typeface="Calibri"/>
              </a:rPr>
            </a:br>
            <a:r>
              <a:rPr kumimoji="0" lang="de-DE" sz="1400" b="0" i="0" u="none" strike="noStrike" kern="0" cap="none" spc="0" normalizeH="0" baseline="0" noProof="0" dirty="0">
                <a:ln>
                  <a:noFill/>
                </a:ln>
                <a:solidFill>
                  <a:schemeClr val="accent1">
                    <a:lumMod val="50000"/>
                  </a:schemeClr>
                </a:solidFill>
                <a:effectLst/>
                <a:uLnTx/>
                <a:uFillTx/>
                <a:latin typeface="Calibri"/>
              </a:rPr>
              <a:t>1. und 2. Klasse</a:t>
            </a:r>
          </a:p>
        </p:txBody>
      </p:sp>
      <p:sp>
        <p:nvSpPr>
          <p:cNvPr id="5" name="Rectangle 5"/>
          <p:cNvSpPr>
            <a:spLocks noChangeArrowheads="1"/>
          </p:cNvSpPr>
          <p:nvPr/>
        </p:nvSpPr>
        <p:spPr bwMode="auto">
          <a:xfrm>
            <a:off x="5508104" y="2636912"/>
            <a:ext cx="1573752" cy="5746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1800" b="1" i="0" u="none" strike="noStrike" kern="0" cap="none" spc="0" normalizeH="0" baseline="0" noProof="0" dirty="0">
                <a:ln>
                  <a:noFill/>
                </a:ln>
                <a:solidFill>
                  <a:schemeClr val="accent1">
                    <a:lumMod val="50000"/>
                  </a:schemeClr>
                </a:solidFill>
                <a:effectLst/>
                <a:uLnTx/>
                <a:uFillTx/>
                <a:latin typeface="Calibri"/>
              </a:rPr>
              <a:t>Realgymnasium</a:t>
            </a:r>
            <a:br>
              <a:rPr kumimoji="0" lang="de-DE" sz="1800" b="1" i="0" u="none" strike="noStrike" kern="0" cap="none" spc="0" normalizeH="0" baseline="0" noProof="0" dirty="0">
                <a:ln>
                  <a:noFill/>
                </a:ln>
                <a:solidFill>
                  <a:schemeClr val="accent1">
                    <a:lumMod val="50000"/>
                  </a:schemeClr>
                </a:solidFill>
                <a:effectLst/>
                <a:uLnTx/>
                <a:uFillTx/>
                <a:latin typeface="Calibri"/>
              </a:rPr>
            </a:br>
            <a:r>
              <a:rPr kumimoji="0" lang="de-DE" sz="1400" b="0" i="0" u="none" strike="noStrike" kern="0" cap="none" spc="0" normalizeH="0" baseline="0" noProof="0" dirty="0">
                <a:ln>
                  <a:noFill/>
                </a:ln>
                <a:solidFill>
                  <a:schemeClr val="accent1">
                    <a:lumMod val="50000"/>
                  </a:schemeClr>
                </a:solidFill>
                <a:effectLst/>
                <a:uLnTx/>
                <a:uFillTx/>
                <a:latin typeface="Calibri"/>
              </a:rPr>
              <a:t>3. und 4. Klasse</a:t>
            </a:r>
          </a:p>
        </p:txBody>
      </p:sp>
      <p:sp>
        <p:nvSpPr>
          <p:cNvPr id="6" name="Rectangle 6"/>
          <p:cNvSpPr>
            <a:spLocks noChangeArrowheads="1"/>
          </p:cNvSpPr>
          <p:nvPr/>
        </p:nvSpPr>
        <p:spPr bwMode="auto">
          <a:xfrm>
            <a:off x="7308304" y="2636912"/>
            <a:ext cx="1547812" cy="59213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1800" b="1" i="0" u="none" strike="noStrike" kern="0" cap="none" spc="0" normalizeH="0" baseline="0" noProof="0" dirty="0">
                <a:ln>
                  <a:noFill/>
                </a:ln>
                <a:solidFill>
                  <a:schemeClr val="accent1">
                    <a:lumMod val="50000"/>
                  </a:schemeClr>
                </a:solidFill>
                <a:effectLst/>
                <a:uLnTx/>
                <a:uFillTx/>
                <a:latin typeface="Calibri"/>
              </a:rPr>
              <a:t>Gymnasium</a:t>
            </a:r>
            <a:br>
              <a:rPr kumimoji="0" lang="de-DE" sz="1800" b="1" i="0" u="none" strike="noStrike" kern="0" cap="none" spc="0" normalizeH="0" baseline="0" noProof="0" dirty="0">
                <a:ln>
                  <a:noFill/>
                </a:ln>
                <a:solidFill>
                  <a:schemeClr val="accent1">
                    <a:lumMod val="50000"/>
                  </a:schemeClr>
                </a:solidFill>
                <a:effectLst/>
                <a:uLnTx/>
                <a:uFillTx/>
                <a:latin typeface="Calibri"/>
              </a:rPr>
            </a:br>
            <a:r>
              <a:rPr kumimoji="0" lang="de-DE" sz="1400" b="0" i="0" u="none" strike="noStrike" kern="0" cap="none" spc="0" normalizeH="0" baseline="0" noProof="0" dirty="0">
                <a:ln>
                  <a:noFill/>
                </a:ln>
                <a:solidFill>
                  <a:schemeClr val="accent1">
                    <a:lumMod val="50000"/>
                  </a:schemeClr>
                </a:solidFill>
                <a:effectLst/>
                <a:uLnTx/>
                <a:uFillTx/>
                <a:latin typeface="Calibri"/>
              </a:rPr>
              <a:t>3. und 4. Klasse</a:t>
            </a:r>
            <a:endParaRPr kumimoji="0" lang="de-DE" sz="1800" b="0" i="0" u="none" strike="noStrike" kern="0" cap="none" spc="0" normalizeH="0" baseline="0" noProof="0" dirty="0">
              <a:ln>
                <a:noFill/>
              </a:ln>
              <a:solidFill>
                <a:schemeClr val="accent1">
                  <a:lumMod val="50000"/>
                </a:schemeClr>
              </a:solidFill>
              <a:effectLst/>
              <a:uLnTx/>
              <a:uFillTx/>
              <a:latin typeface="Calibri"/>
            </a:endParaRPr>
          </a:p>
        </p:txBody>
      </p:sp>
      <p:sp>
        <p:nvSpPr>
          <p:cNvPr id="7" name="Rectangle 7"/>
          <p:cNvSpPr>
            <a:spLocks noChangeArrowheads="1"/>
          </p:cNvSpPr>
          <p:nvPr/>
        </p:nvSpPr>
        <p:spPr bwMode="auto">
          <a:xfrm>
            <a:off x="1115616" y="4221088"/>
            <a:ext cx="1440159" cy="39630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2000" b="1" i="0" u="none" strike="noStrike" kern="0" cap="none" spc="0" normalizeH="0" baseline="0" noProof="0" dirty="0">
                <a:ln>
                  <a:noFill/>
                </a:ln>
                <a:solidFill>
                  <a:schemeClr val="accent1">
                    <a:lumMod val="50000"/>
                  </a:schemeClr>
                </a:solidFill>
                <a:effectLst/>
                <a:uLnTx/>
                <a:uFillTx/>
                <a:latin typeface="Calibri"/>
              </a:rPr>
              <a:t>PTS</a:t>
            </a:r>
          </a:p>
        </p:txBody>
      </p:sp>
      <p:sp>
        <p:nvSpPr>
          <p:cNvPr id="8" name="Rectangle 8"/>
          <p:cNvSpPr>
            <a:spLocks noChangeArrowheads="1"/>
          </p:cNvSpPr>
          <p:nvPr/>
        </p:nvSpPr>
        <p:spPr bwMode="auto">
          <a:xfrm>
            <a:off x="2843808" y="4221088"/>
            <a:ext cx="1727200" cy="15843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marL="0" marR="0" lvl="0" indent="0" defTabSz="914400" eaLnBrk="0" fontAlgn="auto" latinLnBrk="0" hangingPunct="0">
              <a:lnSpc>
                <a:spcPct val="100000"/>
              </a:lnSpc>
              <a:spcBef>
                <a:spcPts val="0"/>
              </a:spcBef>
              <a:spcAft>
                <a:spcPts val="0"/>
              </a:spcAft>
              <a:buClrTx/>
              <a:buSzTx/>
              <a:buFontTx/>
              <a:buNone/>
              <a:tabLst/>
              <a:defRPr/>
            </a:pPr>
            <a:r>
              <a:rPr kumimoji="0" lang="de-DE" sz="2000" b="1" i="0" u="none" strike="noStrike" kern="0" cap="none" spc="0" normalizeH="0" baseline="0" noProof="0" dirty="0">
                <a:ln>
                  <a:noFill/>
                </a:ln>
                <a:solidFill>
                  <a:schemeClr val="accent1">
                    <a:lumMod val="50000"/>
                  </a:schemeClr>
                </a:solidFill>
                <a:effectLst/>
                <a:uLnTx/>
                <a:uFillTx/>
                <a:latin typeface="Calibri"/>
              </a:rPr>
              <a:t>Berufsbildende</a:t>
            </a:r>
          </a:p>
          <a:p>
            <a:pPr marL="0" marR="0" lvl="0" indent="0" defTabSz="914400" eaLnBrk="0" fontAlgn="auto" latinLnBrk="0" hangingPunct="0">
              <a:lnSpc>
                <a:spcPct val="100000"/>
              </a:lnSpc>
              <a:spcBef>
                <a:spcPts val="0"/>
              </a:spcBef>
              <a:spcAft>
                <a:spcPts val="0"/>
              </a:spcAft>
              <a:buClrTx/>
              <a:buSzTx/>
              <a:buFontTx/>
              <a:buNone/>
              <a:tabLst/>
              <a:defRPr/>
            </a:pPr>
            <a:endParaRPr kumimoji="0" lang="de-DE" sz="2000" b="1" i="0" u="none" strike="noStrike" kern="0" cap="none" spc="0" normalizeH="0" baseline="0" noProof="0" dirty="0">
              <a:ln>
                <a:noFill/>
              </a:ln>
              <a:solidFill>
                <a:schemeClr val="accent1">
                  <a:lumMod val="50000"/>
                </a:schemeClr>
              </a:solidFill>
              <a:effectLst/>
              <a:uLnTx/>
              <a:uFillTx/>
              <a:latin typeface="Calibri"/>
            </a:endParaRPr>
          </a:p>
          <a:p>
            <a:pPr marL="0" marR="0" lvl="0" indent="0" defTabSz="914400" eaLnBrk="0" fontAlgn="auto" latinLnBrk="0" hangingPunct="0">
              <a:lnSpc>
                <a:spcPct val="100000"/>
              </a:lnSpc>
              <a:spcBef>
                <a:spcPts val="0"/>
              </a:spcBef>
              <a:spcAft>
                <a:spcPts val="0"/>
              </a:spcAft>
              <a:buClrTx/>
              <a:buSzTx/>
              <a:buFontTx/>
              <a:buNone/>
              <a:tabLst/>
              <a:defRPr/>
            </a:pPr>
            <a:r>
              <a:rPr kumimoji="0" lang="de-DE" sz="1400" b="1" i="0" u="none" strike="noStrike" kern="0" cap="none" spc="0" normalizeH="0" baseline="0" noProof="0" dirty="0">
                <a:ln>
                  <a:noFill/>
                </a:ln>
                <a:solidFill>
                  <a:schemeClr val="accent1">
                    <a:lumMod val="50000"/>
                  </a:schemeClr>
                </a:solidFill>
                <a:effectLst/>
                <a:uLnTx/>
                <a:uFillTx/>
                <a:latin typeface="Calibri"/>
              </a:rPr>
              <a:t> </a:t>
            </a:r>
            <a:r>
              <a:rPr kumimoji="0" lang="de-DE" sz="1400" b="1" i="0" u="none" strike="noStrike" kern="0" cap="none" spc="0" normalizeH="0" baseline="0" noProof="0" dirty="0" err="1">
                <a:ln>
                  <a:noFill/>
                </a:ln>
                <a:solidFill>
                  <a:schemeClr val="accent1">
                    <a:lumMod val="50000"/>
                  </a:schemeClr>
                </a:solidFill>
                <a:effectLst/>
                <a:uLnTx/>
                <a:uFillTx/>
                <a:latin typeface="Calibri"/>
              </a:rPr>
              <a:t>Mittl</a:t>
            </a:r>
            <a:r>
              <a:rPr kumimoji="0" lang="de-DE" sz="1400" b="1" i="0" u="none" strike="noStrike" kern="0" cap="none" spc="0" normalizeH="0" baseline="0" noProof="0" dirty="0">
                <a:ln>
                  <a:noFill/>
                </a:ln>
                <a:solidFill>
                  <a:schemeClr val="accent1">
                    <a:lumMod val="50000"/>
                  </a:schemeClr>
                </a:solidFill>
                <a:effectLst/>
                <a:uLnTx/>
                <a:uFillTx/>
                <a:latin typeface="Calibri"/>
              </a:rPr>
              <a:t>. Schulen  2-4 </a:t>
            </a:r>
          </a:p>
          <a:p>
            <a:pPr marL="0" marR="0" lvl="0" indent="0" defTabSz="914400" eaLnBrk="0" fontAlgn="auto" latinLnBrk="0" hangingPunct="0">
              <a:lnSpc>
                <a:spcPct val="100000"/>
              </a:lnSpc>
              <a:spcBef>
                <a:spcPts val="0"/>
              </a:spcBef>
              <a:spcAft>
                <a:spcPts val="0"/>
              </a:spcAft>
              <a:buClrTx/>
              <a:buSzTx/>
              <a:buFontTx/>
              <a:buNone/>
              <a:tabLst/>
              <a:defRPr/>
            </a:pPr>
            <a:endParaRPr kumimoji="0" lang="de-DE" sz="1400" b="1" i="0" u="none" strike="noStrike" kern="0" cap="none" spc="0" normalizeH="0" baseline="0" noProof="0" dirty="0">
              <a:ln>
                <a:noFill/>
              </a:ln>
              <a:solidFill>
                <a:schemeClr val="accent1">
                  <a:lumMod val="50000"/>
                </a:schemeClr>
              </a:solidFill>
              <a:effectLst/>
              <a:uLnTx/>
              <a:uFillTx/>
              <a:latin typeface="Calibri"/>
            </a:endParaRPr>
          </a:p>
          <a:p>
            <a:pPr marL="0" marR="0" lvl="0" indent="0" defTabSz="914400" eaLnBrk="0" fontAlgn="auto" latinLnBrk="0" hangingPunct="0">
              <a:lnSpc>
                <a:spcPct val="100000"/>
              </a:lnSpc>
              <a:spcBef>
                <a:spcPts val="0"/>
              </a:spcBef>
              <a:spcAft>
                <a:spcPts val="0"/>
              </a:spcAft>
              <a:buClrTx/>
              <a:buSzTx/>
              <a:buFontTx/>
              <a:buNone/>
              <a:tabLst/>
              <a:defRPr/>
            </a:pPr>
            <a:endParaRPr kumimoji="0" lang="de-DE" sz="1400" b="1" i="0" u="none" strike="noStrike" kern="0" cap="none" spc="0" normalizeH="0" baseline="0" noProof="0" dirty="0">
              <a:ln>
                <a:noFill/>
              </a:ln>
              <a:solidFill>
                <a:schemeClr val="accent1">
                  <a:lumMod val="50000"/>
                </a:schemeClr>
              </a:solidFill>
              <a:effectLst/>
              <a:uLnTx/>
              <a:uFillTx/>
              <a:latin typeface="Calibri"/>
            </a:endParaRPr>
          </a:p>
          <a:p>
            <a:pPr marL="0" marR="0" lvl="0" indent="0" defTabSz="914400" eaLnBrk="0" fontAlgn="auto" latinLnBrk="0" hangingPunct="0">
              <a:lnSpc>
                <a:spcPct val="100000"/>
              </a:lnSpc>
              <a:spcBef>
                <a:spcPts val="0"/>
              </a:spcBef>
              <a:spcAft>
                <a:spcPts val="0"/>
              </a:spcAft>
              <a:buClrTx/>
              <a:buSzTx/>
              <a:buFontTx/>
              <a:buNone/>
              <a:tabLst/>
              <a:defRPr/>
            </a:pPr>
            <a:r>
              <a:rPr kumimoji="0" lang="de-DE" sz="1600" b="1" i="0" u="none" strike="noStrike" kern="0" cap="none" spc="0" normalizeH="0" baseline="0" noProof="0" dirty="0">
                <a:ln>
                  <a:noFill/>
                </a:ln>
                <a:solidFill>
                  <a:schemeClr val="accent1">
                    <a:lumMod val="50000"/>
                  </a:schemeClr>
                </a:solidFill>
                <a:effectLst/>
                <a:uLnTx/>
                <a:uFillTx/>
                <a:latin typeface="Calibri"/>
              </a:rPr>
              <a:t> HÖH. Schulen</a:t>
            </a:r>
            <a:r>
              <a:rPr kumimoji="0" lang="de-DE" sz="1400" b="1" i="0" u="none" strike="noStrike" kern="0" cap="none" spc="0" normalizeH="0" baseline="0" noProof="0" dirty="0">
                <a:ln>
                  <a:noFill/>
                </a:ln>
                <a:solidFill>
                  <a:schemeClr val="accent1">
                    <a:lumMod val="50000"/>
                  </a:schemeClr>
                </a:solidFill>
                <a:effectLst/>
                <a:uLnTx/>
                <a:uFillTx/>
                <a:latin typeface="Calibri"/>
              </a:rPr>
              <a:t>  5</a:t>
            </a:r>
          </a:p>
        </p:txBody>
      </p:sp>
      <p:sp>
        <p:nvSpPr>
          <p:cNvPr id="9" name="Rectangle 9"/>
          <p:cNvSpPr>
            <a:spLocks noChangeArrowheads="1"/>
          </p:cNvSpPr>
          <p:nvPr/>
        </p:nvSpPr>
        <p:spPr bwMode="auto">
          <a:xfrm>
            <a:off x="5652120" y="4221088"/>
            <a:ext cx="1511300" cy="123825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2000" b="1" i="0" u="none" strike="noStrike" kern="0" cap="none" spc="0" normalizeH="0" baseline="0" noProof="0" dirty="0" err="1">
                <a:ln>
                  <a:noFill/>
                </a:ln>
                <a:solidFill>
                  <a:schemeClr val="accent1">
                    <a:lumMod val="50000"/>
                  </a:schemeClr>
                </a:solidFill>
                <a:effectLst/>
                <a:uLnTx/>
                <a:uFillTx/>
                <a:latin typeface="Calibri"/>
              </a:rPr>
              <a:t>Realgymn</a:t>
            </a:r>
            <a:r>
              <a:rPr kumimoji="0" lang="de-DE" sz="2000" b="1" i="0" u="none" strike="noStrike" kern="0" cap="none" spc="0" normalizeH="0" baseline="0" noProof="0" dirty="0">
                <a:ln>
                  <a:noFill/>
                </a:ln>
                <a:solidFill>
                  <a:schemeClr val="accent1">
                    <a:lumMod val="50000"/>
                  </a:schemeClr>
                </a:solidFill>
                <a:effectLst/>
                <a:uLnTx/>
                <a:uFillTx/>
                <a:latin typeface="Calibri"/>
              </a:rPr>
              <a:t>.</a:t>
            </a:r>
            <a:br>
              <a:rPr kumimoji="0" lang="de-DE" sz="2000" b="1" i="0" u="none" strike="noStrike" kern="0" cap="none" spc="0" normalizeH="0" baseline="0" noProof="0" dirty="0">
                <a:ln>
                  <a:noFill/>
                </a:ln>
                <a:solidFill>
                  <a:schemeClr val="accent1">
                    <a:lumMod val="50000"/>
                  </a:schemeClr>
                </a:solidFill>
                <a:effectLst/>
                <a:uLnTx/>
                <a:uFillTx/>
                <a:latin typeface="Calibri"/>
              </a:rPr>
            </a:br>
            <a:r>
              <a:rPr kumimoji="0" lang="de-DE" sz="2000" b="0" i="0" u="none" strike="noStrike" kern="0" cap="none" spc="0" normalizeH="0" baseline="0" noProof="0" dirty="0">
                <a:ln>
                  <a:noFill/>
                </a:ln>
                <a:solidFill>
                  <a:schemeClr val="accent1">
                    <a:lumMod val="50000"/>
                  </a:schemeClr>
                </a:solidFill>
                <a:effectLst/>
                <a:uLnTx/>
                <a:uFillTx/>
                <a:latin typeface="Calibri"/>
              </a:rPr>
              <a:t>Oberstufe</a:t>
            </a:r>
          </a:p>
        </p:txBody>
      </p:sp>
      <p:sp>
        <p:nvSpPr>
          <p:cNvPr id="10" name="Rectangle 10"/>
          <p:cNvSpPr>
            <a:spLocks noChangeArrowheads="1"/>
          </p:cNvSpPr>
          <p:nvPr/>
        </p:nvSpPr>
        <p:spPr bwMode="auto">
          <a:xfrm>
            <a:off x="7452320" y="4221088"/>
            <a:ext cx="1368425" cy="123825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2000" b="1" i="0" u="none" strike="noStrike" kern="0" cap="none" spc="0" normalizeH="0" baseline="0" noProof="0" dirty="0">
                <a:ln>
                  <a:noFill/>
                </a:ln>
                <a:solidFill>
                  <a:schemeClr val="accent1">
                    <a:lumMod val="50000"/>
                  </a:schemeClr>
                </a:solidFill>
                <a:effectLst/>
                <a:uLnTx/>
                <a:uFillTx/>
                <a:latin typeface="Calibri"/>
              </a:rPr>
              <a:t>Gymnasium</a:t>
            </a:r>
            <a:br>
              <a:rPr kumimoji="0" lang="de-DE" sz="2000" b="1" i="0" u="none" strike="noStrike" kern="0" cap="none" spc="0" normalizeH="0" baseline="0" noProof="0" dirty="0">
                <a:ln>
                  <a:noFill/>
                </a:ln>
                <a:solidFill>
                  <a:schemeClr val="accent1">
                    <a:lumMod val="50000"/>
                  </a:schemeClr>
                </a:solidFill>
                <a:effectLst/>
                <a:uLnTx/>
                <a:uFillTx/>
                <a:latin typeface="Calibri"/>
              </a:rPr>
            </a:br>
            <a:r>
              <a:rPr kumimoji="0" lang="de-DE" sz="2000" b="0" i="0" u="none" strike="noStrike" kern="0" cap="none" spc="0" normalizeH="0" baseline="0" noProof="0" dirty="0">
                <a:ln>
                  <a:noFill/>
                </a:ln>
                <a:solidFill>
                  <a:schemeClr val="accent1">
                    <a:lumMod val="50000"/>
                  </a:schemeClr>
                </a:solidFill>
                <a:effectLst/>
                <a:uLnTx/>
                <a:uFillTx/>
                <a:latin typeface="Calibri"/>
              </a:rPr>
              <a:t>Oberstufe</a:t>
            </a:r>
          </a:p>
        </p:txBody>
      </p:sp>
      <p:sp>
        <p:nvSpPr>
          <p:cNvPr id="11" name="Line 12"/>
          <p:cNvSpPr>
            <a:spLocks noChangeShapeType="1"/>
          </p:cNvSpPr>
          <p:nvPr/>
        </p:nvSpPr>
        <p:spPr bwMode="auto">
          <a:xfrm>
            <a:off x="3347864" y="3140968"/>
            <a:ext cx="359916" cy="1080194"/>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12" name="Line 14"/>
          <p:cNvSpPr>
            <a:spLocks noChangeShapeType="1"/>
          </p:cNvSpPr>
          <p:nvPr/>
        </p:nvSpPr>
        <p:spPr bwMode="auto">
          <a:xfrm flipH="1">
            <a:off x="6300192" y="2276872"/>
            <a:ext cx="792088" cy="361503"/>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13" name="Line 15"/>
          <p:cNvSpPr>
            <a:spLocks noChangeShapeType="1"/>
          </p:cNvSpPr>
          <p:nvPr/>
        </p:nvSpPr>
        <p:spPr bwMode="auto">
          <a:xfrm>
            <a:off x="7236296" y="2276872"/>
            <a:ext cx="760070" cy="353340"/>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14" name="Line 16"/>
          <p:cNvSpPr>
            <a:spLocks noChangeShapeType="1"/>
          </p:cNvSpPr>
          <p:nvPr/>
        </p:nvSpPr>
        <p:spPr bwMode="auto">
          <a:xfrm flipH="1">
            <a:off x="3851920" y="3212976"/>
            <a:ext cx="2448272" cy="923478"/>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srgbClr val="0033CC"/>
              </a:solidFill>
              <a:effectLst/>
              <a:uLnTx/>
              <a:uFillTx/>
              <a:latin typeface="Calibri"/>
            </a:endParaRPr>
          </a:p>
        </p:txBody>
      </p:sp>
      <p:sp>
        <p:nvSpPr>
          <p:cNvPr id="15" name="Line 17"/>
          <p:cNvSpPr>
            <a:spLocks noChangeShapeType="1"/>
          </p:cNvSpPr>
          <p:nvPr/>
        </p:nvSpPr>
        <p:spPr bwMode="auto">
          <a:xfrm>
            <a:off x="6300192" y="3212976"/>
            <a:ext cx="395858" cy="939806"/>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16" name="Line 18"/>
          <p:cNvSpPr>
            <a:spLocks noChangeShapeType="1"/>
          </p:cNvSpPr>
          <p:nvPr/>
        </p:nvSpPr>
        <p:spPr bwMode="auto">
          <a:xfrm>
            <a:off x="7956376" y="3284984"/>
            <a:ext cx="251395" cy="939806"/>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17" name="Line 19"/>
          <p:cNvSpPr>
            <a:spLocks noChangeShapeType="1"/>
          </p:cNvSpPr>
          <p:nvPr/>
        </p:nvSpPr>
        <p:spPr bwMode="auto">
          <a:xfrm flipH="1">
            <a:off x="3779912" y="3284984"/>
            <a:ext cx="4176464" cy="923478"/>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18" name="Line 21"/>
          <p:cNvSpPr>
            <a:spLocks noChangeShapeType="1"/>
          </p:cNvSpPr>
          <p:nvPr/>
        </p:nvSpPr>
        <p:spPr bwMode="auto">
          <a:xfrm flipH="1">
            <a:off x="1907704" y="3284984"/>
            <a:ext cx="5760640" cy="923478"/>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19" name="Line 22"/>
          <p:cNvSpPr>
            <a:spLocks noChangeShapeType="1"/>
          </p:cNvSpPr>
          <p:nvPr/>
        </p:nvSpPr>
        <p:spPr bwMode="auto">
          <a:xfrm flipH="1">
            <a:off x="1835696" y="3284984"/>
            <a:ext cx="4176464" cy="936178"/>
          </a:xfrm>
          <a:prstGeom prst="line">
            <a:avLst/>
          </a:prstGeom>
          <a:ln>
            <a:headEnd/>
            <a:tailEnd type="triangle" w="med" len="med"/>
          </a:ln>
        </p:spPr>
        <p:style>
          <a:lnRef idx="2">
            <a:schemeClr val="accent6"/>
          </a:lnRef>
          <a:fillRef idx="0">
            <a:schemeClr val="accent6"/>
          </a:fillRef>
          <a:effectRef idx="1">
            <a:schemeClr val="accent6"/>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20" name="Rectangle 25"/>
          <p:cNvSpPr>
            <a:spLocks noChangeArrowheads="1"/>
          </p:cNvSpPr>
          <p:nvPr/>
        </p:nvSpPr>
        <p:spPr bwMode="auto">
          <a:xfrm>
            <a:off x="2699792" y="1700808"/>
            <a:ext cx="2253332" cy="143986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fontAlgn="auto" hangingPunct="0">
              <a:spcBef>
                <a:spcPts val="0"/>
              </a:spcBef>
              <a:spcAft>
                <a:spcPts val="0"/>
              </a:spcAft>
            </a:pPr>
            <a:r>
              <a:rPr lang="de-DE" sz="2400" b="1" kern="0" dirty="0">
                <a:solidFill>
                  <a:schemeClr val="accent1">
                    <a:lumMod val="50000"/>
                  </a:schemeClr>
                </a:solidFill>
                <a:latin typeface="Calibri"/>
              </a:rPr>
              <a:t>NEUE</a:t>
            </a:r>
          </a:p>
          <a:p>
            <a:pPr algn="ctr" eaLnBrk="0" fontAlgn="auto" hangingPunct="0">
              <a:spcBef>
                <a:spcPts val="0"/>
              </a:spcBef>
              <a:spcAft>
                <a:spcPts val="0"/>
              </a:spcAft>
            </a:pPr>
            <a:r>
              <a:rPr lang="de-DE" sz="2400" b="1" kern="0" dirty="0">
                <a:solidFill>
                  <a:schemeClr val="accent1">
                    <a:lumMod val="50000"/>
                  </a:schemeClr>
                </a:solidFill>
                <a:latin typeface="Calibri"/>
              </a:rPr>
              <a:t>MITTEL-</a:t>
            </a:r>
          </a:p>
          <a:p>
            <a:pPr algn="ctr" eaLnBrk="0" fontAlgn="auto" hangingPunct="0">
              <a:spcBef>
                <a:spcPts val="0"/>
              </a:spcBef>
              <a:spcAft>
                <a:spcPts val="0"/>
              </a:spcAft>
            </a:pPr>
            <a:r>
              <a:rPr lang="de-DE" sz="2400" b="1" kern="0" dirty="0">
                <a:solidFill>
                  <a:schemeClr val="accent1">
                    <a:lumMod val="50000"/>
                  </a:schemeClr>
                </a:solidFill>
                <a:latin typeface="Calibri"/>
              </a:rPr>
              <a:t>SCHULE</a:t>
            </a:r>
          </a:p>
        </p:txBody>
      </p:sp>
      <p:sp>
        <p:nvSpPr>
          <p:cNvPr id="21" name="Rectangle 26"/>
          <p:cNvSpPr>
            <a:spLocks noChangeArrowheads="1"/>
          </p:cNvSpPr>
          <p:nvPr/>
        </p:nvSpPr>
        <p:spPr bwMode="auto">
          <a:xfrm>
            <a:off x="1115616" y="1700808"/>
            <a:ext cx="1008063" cy="143986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2400" b="1" i="0" u="none" strike="noStrike" kern="0" cap="none" spc="0" normalizeH="0" baseline="0" noProof="0" dirty="0">
                <a:ln>
                  <a:noFill/>
                </a:ln>
                <a:solidFill>
                  <a:schemeClr val="accent1">
                    <a:lumMod val="50000"/>
                  </a:schemeClr>
                </a:solidFill>
                <a:effectLst/>
                <a:uLnTx/>
                <a:uFillTx/>
                <a:latin typeface="Calibri"/>
              </a:rPr>
              <a:t>SPZ</a:t>
            </a:r>
          </a:p>
        </p:txBody>
      </p:sp>
      <p:sp>
        <p:nvSpPr>
          <p:cNvPr id="22" name="Line 27"/>
          <p:cNvSpPr>
            <a:spLocks noChangeShapeType="1"/>
          </p:cNvSpPr>
          <p:nvPr/>
        </p:nvSpPr>
        <p:spPr bwMode="auto">
          <a:xfrm>
            <a:off x="1475656" y="3212976"/>
            <a:ext cx="216695" cy="850336"/>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23" name="Line 29"/>
          <p:cNvSpPr>
            <a:spLocks noChangeShapeType="1"/>
          </p:cNvSpPr>
          <p:nvPr/>
        </p:nvSpPr>
        <p:spPr bwMode="auto">
          <a:xfrm>
            <a:off x="3491880" y="3212976"/>
            <a:ext cx="4392488" cy="936104"/>
          </a:xfrm>
          <a:prstGeom prst="line">
            <a:avLst/>
          </a:prstGeom>
          <a:ln>
            <a:headEnd/>
            <a:tailEnd type="triangle" w="med" len="med"/>
          </a:ln>
        </p:spPr>
        <p:style>
          <a:lnRef idx="2">
            <a:schemeClr val="accent6"/>
          </a:lnRef>
          <a:fillRef idx="0">
            <a:schemeClr val="accent6"/>
          </a:fillRef>
          <a:effectRef idx="1">
            <a:schemeClr val="accent6"/>
          </a:effectRef>
          <a:fontRef idx="minor">
            <a:schemeClr val="tx1"/>
          </a:fontRef>
        </p:style>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srgbClr val="0033CC"/>
              </a:solidFill>
              <a:effectLst/>
              <a:uLnTx/>
              <a:uFillTx/>
              <a:latin typeface="Calibri"/>
            </a:endParaRPr>
          </a:p>
        </p:txBody>
      </p:sp>
      <p:sp>
        <p:nvSpPr>
          <p:cNvPr id="24" name="Rectangle 31"/>
          <p:cNvSpPr>
            <a:spLocks noChangeArrowheads="1"/>
          </p:cNvSpPr>
          <p:nvPr/>
        </p:nvSpPr>
        <p:spPr bwMode="auto">
          <a:xfrm>
            <a:off x="1115616" y="5013176"/>
            <a:ext cx="1512168" cy="57606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2000" b="1" i="0" u="none" strike="noStrike" kern="0" cap="none" spc="0" normalizeH="0" baseline="0" noProof="0" dirty="0">
                <a:ln>
                  <a:noFill/>
                </a:ln>
                <a:solidFill>
                  <a:schemeClr val="accent1">
                    <a:lumMod val="50000"/>
                  </a:schemeClr>
                </a:solidFill>
                <a:effectLst/>
                <a:uLnTx/>
                <a:uFillTx/>
                <a:latin typeface="Calibri"/>
              </a:rPr>
              <a:t>Berufsschule</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1200" b="1" i="0" u="none" strike="noStrike" kern="0" cap="none" spc="0" normalizeH="0" baseline="0" noProof="0" dirty="0">
                <a:ln>
                  <a:noFill/>
                </a:ln>
                <a:solidFill>
                  <a:srgbClr val="0033CC"/>
                </a:solidFill>
                <a:effectLst/>
                <a:uLnTx/>
                <a:uFillTx/>
                <a:latin typeface="Calibri"/>
              </a:rPr>
              <a:t>                    </a:t>
            </a:r>
            <a:r>
              <a:rPr kumimoji="0" lang="de-DE" sz="1000" b="1" i="0" u="none" strike="noStrike" kern="0" cap="none" spc="0" normalizeH="0" baseline="0" noProof="0" dirty="0">
                <a:ln>
                  <a:noFill/>
                </a:ln>
                <a:solidFill>
                  <a:srgbClr val="FF0000"/>
                </a:solidFill>
                <a:effectLst/>
                <a:uLnTx/>
                <a:uFillTx/>
                <a:latin typeface="Calibri"/>
              </a:rPr>
              <a:t>MATURA</a:t>
            </a:r>
          </a:p>
        </p:txBody>
      </p:sp>
      <p:sp>
        <p:nvSpPr>
          <p:cNvPr id="25" name="Line 32"/>
          <p:cNvSpPr>
            <a:spLocks noChangeShapeType="1"/>
          </p:cNvSpPr>
          <p:nvPr/>
        </p:nvSpPr>
        <p:spPr bwMode="auto">
          <a:xfrm>
            <a:off x="1835696" y="4653136"/>
            <a:ext cx="0" cy="340289"/>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26" name="Rectangle 37"/>
          <p:cNvSpPr>
            <a:spLocks noChangeArrowheads="1"/>
          </p:cNvSpPr>
          <p:nvPr/>
        </p:nvSpPr>
        <p:spPr bwMode="auto">
          <a:xfrm>
            <a:off x="4716016" y="4221088"/>
            <a:ext cx="719138" cy="122555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de-DE" sz="2000" b="1" i="0" u="none" strike="noStrike" kern="0" cap="none" spc="0" normalizeH="0" baseline="0" noProof="0" dirty="0">
              <a:ln>
                <a:noFill/>
              </a:ln>
              <a:solidFill>
                <a:srgbClr val="0033CC"/>
              </a:solidFill>
              <a:effectLst/>
              <a:uLnTx/>
              <a:uFillTx/>
              <a:latin typeface="Calibri"/>
            </a:endParaRPr>
          </a:p>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2000" b="1" i="0" u="none" strike="noStrike" kern="0" cap="none" spc="0" normalizeH="0" baseline="0" noProof="0" dirty="0">
                <a:ln>
                  <a:noFill/>
                </a:ln>
                <a:solidFill>
                  <a:schemeClr val="accent1">
                    <a:lumMod val="50000"/>
                  </a:schemeClr>
                </a:solidFill>
                <a:effectLst/>
                <a:uLnTx/>
                <a:uFillTx/>
                <a:latin typeface="Calibri"/>
              </a:rPr>
              <a:t>ORG</a:t>
            </a:r>
            <a:br>
              <a:rPr kumimoji="0" lang="de-DE" sz="2000" b="1" i="0" u="none" strike="noStrike" kern="0" cap="none" spc="0" normalizeH="0" baseline="0" noProof="0" dirty="0">
                <a:ln>
                  <a:noFill/>
                </a:ln>
                <a:solidFill>
                  <a:srgbClr val="0033CC"/>
                </a:solidFill>
                <a:effectLst/>
                <a:uLnTx/>
                <a:uFillTx/>
                <a:latin typeface="Calibri"/>
              </a:rPr>
            </a:br>
            <a:endParaRPr kumimoji="0" lang="de-DE" sz="2000" b="0" i="0" u="none" strike="noStrike" kern="0" cap="none" spc="0" normalizeH="0" baseline="0" noProof="0" dirty="0">
              <a:ln>
                <a:noFill/>
              </a:ln>
              <a:solidFill>
                <a:srgbClr val="0033CC"/>
              </a:solidFill>
              <a:effectLst/>
              <a:uLnTx/>
              <a:uFillTx/>
              <a:latin typeface="Calibri"/>
            </a:endParaRPr>
          </a:p>
        </p:txBody>
      </p:sp>
      <p:sp>
        <p:nvSpPr>
          <p:cNvPr id="27" name="Line 39"/>
          <p:cNvSpPr>
            <a:spLocks noChangeShapeType="1"/>
          </p:cNvSpPr>
          <p:nvPr/>
        </p:nvSpPr>
        <p:spPr bwMode="auto">
          <a:xfrm>
            <a:off x="3419872" y="3212976"/>
            <a:ext cx="1655539" cy="1011814"/>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28" name="Line 41"/>
          <p:cNvSpPr>
            <a:spLocks noChangeShapeType="1"/>
          </p:cNvSpPr>
          <p:nvPr/>
        </p:nvSpPr>
        <p:spPr bwMode="auto">
          <a:xfrm flipH="1">
            <a:off x="1619672" y="3140968"/>
            <a:ext cx="1728192" cy="995486"/>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srgbClr val="0033CC"/>
              </a:solidFill>
              <a:effectLst/>
              <a:uLnTx/>
              <a:uFillTx/>
              <a:latin typeface="Calibri"/>
            </a:endParaRPr>
          </a:p>
        </p:txBody>
      </p:sp>
      <p:sp>
        <p:nvSpPr>
          <p:cNvPr id="29" name="Line 42"/>
          <p:cNvSpPr>
            <a:spLocks noChangeShapeType="1"/>
          </p:cNvSpPr>
          <p:nvPr/>
        </p:nvSpPr>
        <p:spPr bwMode="auto">
          <a:xfrm flipH="1">
            <a:off x="4932040" y="3356992"/>
            <a:ext cx="1080120" cy="867798"/>
          </a:xfrm>
          <a:prstGeom prst="line">
            <a:avLst/>
          </a:prstGeom>
          <a:ln>
            <a:headEnd/>
            <a:tailEnd type="triangle" w="med" len="med"/>
          </a:ln>
        </p:spPr>
        <p:style>
          <a:lnRef idx="2">
            <a:schemeClr val="accent6"/>
          </a:lnRef>
          <a:fillRef idx="0">
            <a:schemeClr val="accent6"/>
          </a:fillRef>
          <a:effectRef idx="1">
            <a:schemeClr val="accent6"/>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30" name="Line 43"/>
          <p:cNvSpPr>
            <a:spLocks noChangeShapeType="1"/>
          </p:cNvSpPr>
          <p:nvPr/>
        </p:nvSpPr>
        <p:spPr bwMode="auto">
          <a:xfrm flipH="1">
            <a:off x="5076055" y="3284984"/>
            <a:ext cx="2664296" cy="923478"/>
          </a:xfrm>
          <a:prstGeom prst="line">
            <a:avLst/>
          </a:prstGeom>
          <a:ln>
            <a:headEnd/>
            <a:tailEnd type="triangle" w="med" len="med"/>
          </a:ln>
        </p:spPr>
        <p:style>
          <a:lnRef idx="2">
            <a:schemeClr val="accent6"/>
          </a:lnRef>
          <a:fillRef idx="0">
            <a:schemeClr val="accent6"/>
          </a:fillRef>
          <a:effectRef idx="1">
            <a:schemeClr val="accent6"/>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31" name="Line 45"/>
          <p:cNvSpPr>
            <a:spLocks noChangeShapeType="1"/>
          </p:cNvSpPr>
          <p:nvPr/>
        </p:nvSpPr>
        <p:spPr bwMode="auto">
          <a:xfrm>
            <a:off x="5004048" y="2132856"/>
            <a:ext cx="591953" cy="0"/>
          </a:xfrm>
          <a:prstGeom prst="line">
            <a:avLst/>
          </a:prstGeom>
          <a:noFill/>
          <a:ln w="50800">
            <a:solidFill>
              <a:srgbClr val="4F81BD"/>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srgbClr val="0033CC"/>
              </a:solidFill>
              <a:effectLst/>
              <a:uLnTx/>
              <a:uFillTx/>
              <a:latin typeface="Calibri"/>
            </a:endParaRPr>
          </a:p>
        </p:txBody>
      </p:sp>
      <p:sp>
        <p:nvSpPr>
          <p:cNvPr id="32" name="Line 46"/>
          <p:cNvSpPr>
            <a:spLocks noChangeShapeType="1"/>
          </p:cNvSpPr>
          <p:nvPr/>
        </p:nvSpPr>
        <p:spPr bwMode="auto">
          <a:xfrm flipH="1" flipV="1">
            <a:off x="5004048" y="1844824"/>
            <a:ext cx="576064" cy="0"/>
          </a:xfrm>
          <a:prstGeom prst="line">
            <a:avLst/>
          </a:prstGeom>
          <a:noFill/>
          <a:ln w="50800">
            <a:solidFill>
              <a:srgbClr val="4F81BD"/>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srgbClr val="0033CC"/>
              </a:solidFill>
              <a:effectLst/>
              <a:uLnTx/>
              <a:uFillTx/>
              <a:latin typeface="Calibri"/>
            </a:endParaRPr>
          </a:p>
        </p:txBody>
      </p:sp>
      <p:sp>
        <p:nvSpPr>
          <p:cNvPr id="33" name="Line 48"/>
          <p:cNvSpPr>
            <a:spLocks noChangeShapeType="1"/>
          </p:cNvSpPr>
          <p:nvPr/>
        </p:nvSpPr>
        <p:spPr bwMode="auto">
          <a:xfrm>
            <a:off x="3347864" y="3140968"/>
            <a:ext cx="2843212" cy="995486"/>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34" name="Line 49"/>
          <p:cNvSpPr>
            <a:spLocks noChangeShapeType="1"/>
          </p:cNvSpPr>
          <p:nvPr/>
        </p:nvSpPr>
        <p:spPr bwMode="auto">
          <a:xfrm flipH="1" flipV="1">
            <a:off x="2123728" y="2636912"/>
            <a:ext cx="504826" cy="0"/>
          </a:xfrm>
          <a:prstGeom prst="line">
            <a:avLst/>
          </a:prstGeom>
          <a:noFill/>
          <a:ln w="50800">
            <a:solidFill>
              <a:srgbClr val="4F81BD"/>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srgbClr val="0033CC"/>
              </a:solidFill>
              <a:effectLst/>
              <a:uLnTx/>
              <a:uFillTx/>
              <a:latin typeface="Calibri"/>
            </a:endParaRPr>
          </a:p>
        </p:txBody>
      </p:sp>
      <p:sp>
        <p:nvSpPr>
          <p:cNvPr id="35" name="Line 50"/>
          <p:cNvSpPr>
            <a:spLocks noChangeShapeType="1"/>
          </p:cNvSpPr>
          <p:nvPr/>
        </p:nvSpPr>
        <p:spPr bwMode="auto">
          <a:xfrm>
            <a:off x="2195736" y="2276872"/>
            <a:ext cx="445745" cy="0"/>
          </a:xfrm>
          <a:prstGeom prst="line">
            <a:avLst/>
          </a:prstGeom>
          <a:noFill/>
          <a:ln w="50800">
            <a:solidFill>
              <a:srgbClr val="4F81BD"/>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srgbClr val="0033CC"/>
              </a:solidFill>
              <a:effectLst/>
              <a:uLnTx/>
              <a:uFillTx/>
              <a:latin typeface="Calibri"/>
            </a:endParaRPr>
          </a:p>
        </p:txBody>
      </p:sp>
      <p:sp>
        <p:nvSpPr>
          <p:cNvPr id="36" name="Line 51"/>
          <p:cNvSpPr>
            <a:spLocks noChangeShapeType="1"/>
          </p:cNvSpPr>
          <p:nvPr/>
        </p:nvSpPr>
        <p:spPr bwMode="auto">
          <a:xfrm>
            <a:off x="2627784" y="4581128"/>
            <a:ext cx="237490" cy="71834"/>
          </a:xfrm>
          <a:prstGeom prst="line">
            <a:avLst/>
          </a:prstGeom>
          <a:ln>
            <a:headEnd/>
            <a:tailEnd type="triangle" w="med" len="med"/>
          </a:ln>
        </p:spPr>
        <p:style>
          <a:lnRef idx="2">
            <a:schemeClr val="dk1"/>
          </a:lnRef>
          <a:fillRef idx="0">
            <a:schemeClr val="dk1"/>
          </a:fillRef>
          <a:effectRef idx="1">
            <a:schemeClr val="dk1"/>
          </a:effectRef>
          <a:fontRef idx="minor">
            <a:schemeClr val="tx1"/>
          </a:fontRef>
        </p:style>
        <p:txBody>
          <a:bodyPr wrap="none" anchor="ctr"/>
          <a:lstStyle/>
          <a:p>
            <a:pPr fontAlgn="auto">
              <a:spcBef>
                <a:spcPts val="0"/>
              </a:spcBef>
              <a:spcAft>
                <a:spcPts val="0"/>
              </a:spcAft>
            </a:pPr>
            <a:endParaRPr lang="de-DE" kern="0">
              <a:solidFill>
                <a:srgbClr val="0033CC"/>
              </a:solidFill>
              <a:latin typeface="Calibri"/>
            </a:endParaRPr>
          </a:p>
        </p:txBody>
      </p:sp>
      <p:sp>
        <p:nvSpPr>
          <p:cNvPr id="3" name="Rechteck 2"/>
          <p:cNvSpPr/>
          <p:nvPr/>
        </p:nvSpPr>
        <p:spPr>
          <a:xfrm>
            <a:off x="611560" y="6525344"/>
            <a:ext cx="7920880"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366499688"/>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611560" y="1025152"/>
            <a:ext cx="7920880" cy="5428184"/>
          </a:xfrm>
          <a:noFill/>
        </p:spPr>
        <p:txBody>
          <a:bodyPr/>
          <a:lstStyle/>
          <a:p>
            <a:pPr marL="0" indent="0" eaLnBrk="1" hangingPunct="1">
              <a:buNone/>
            </a:pPr>
            <a:r>
              <a:rPr lang="de-AT" altLang="de-DE" sz="1800" dirty="0">
                <a:latin typeface="Arial" panose="020B0604020202020204" pitchFamily="34" charset="0"/>
                <a:cs typeface="Arial" panose="020B0604020202020204" pitchFamily="34" charset="0"/>
              </a:rPr>
              <a:t>Musikklasse </a:t>
            </a:r>
          </a:p>
          <a:p>
            <a:pPr marL="0" indent="0" eaLnBrk="1" hangingPunct="1">
              <a:buNone/>
            </a:pPr>
            <a:r>
              <a:rPr lang="de-AT" altLang="de-DE" sz="1800" dirty="0">
                <a:latin typeface="Arial" panose="020B0604020202020204" pitchFamily="34" charset="0"/>
                <a:cs typeface="Arial" panose="020B0604020202020204" pitchFamily="34" charset="0"/>
              </a:rPr>
              <a:t>Verstärkte musikalische Ausbildung und Instrumentalunterricht  </a:t>
            </a:r>
            <a:r>
              <a:rPr lang="de-AT" altLang="de-DE" sz="1800" dirty="0">
                <a:solidFill>
                  <a:srgbClr val="FF0000"/>
                </a:solidFill>
                <a:latin typeface="Arial" panose="020B0604020202020204" pitchFamily="34" charset="0"/>
                <a:cs typeface="Arial" panose="020B0604020202020204" pitchFamily="34" charset="0"/>
              </a:rPr>
              <a:t>(Eignungsfeststellung)</a:t>
            </a:r>
            <a:r>
              <a:rPr lang="de-AT" altLang="de-DE" sz="1800" dirty="0">
                <a:solidFill>
                  <a:schemeClr val="tx2"/>
                </a:solidFill>
                <a:latin typeface="Arial" panose="020B0604020202020204" pitchFamily="34" charset="0"/>
                <a:cs typeface="Arial" panose="020B0604020202020204" pitchFamily="34" charset="0"/>
              </a:rPr>
              <a:t>. </a:t>
            </a:r>
            <a:r>
              <a:rPr lang="de-AT" altLang="de-DE" sz="1800" dirty="0">
                <a:latin typeface="Arial" panose="020B0604020202020204" pitchFamily="34" charset="0"/>
                <a:cs typeface="Arial" panose="020B0604020202020204" pitchFamily="34" charset="0"/>
              </a:rPr>
              <a:t>Die musikalische Ausbildung umfasst alle Bereiche der Musikerziehung. </a:t>
            </a:r>
            <a:r>
              <a:rPr lang="de-AT" sz="1800" dirty="0">
                <a:latin typeface="Arial" pitchFamily="34" charset="0"/>
                <a:cs typeface="Arial" pitchFamily="34" charset="0"/>
              </a:rPr>
              <a:t>Jede Klasse zeigt regelmäßig durch öffentliche musikalische Klassenabende oder Theater- und Musicalaufführungen die Ergebnisse der Gemeinschaftsarbeit. </a:t>
            </a:r>
            <a:endParaRPr lang="de-AT" altLang="de-DE" sz="1800" dirty="0">
              <a:solidFill>
                <a:srgbClr val="FF0000"/>
              </a:solidFill>
              <a:latin typeface="Arial" panose="020B0604020202020204" pitchFamily="34" charset="0"/>
              <a:cs typeface="Arial" panose="020B0604020202020204" pitchFamily="34" charset="0"/>
            </a:endParaRPr>
          </a:p>
          <a:p>
            <a:pPr eaLnBrk="1" hangingPunct="1"/>
            <a:endParaRPr lang="de-AT" altLang="de-DE" sz="1800" dirty="0">
              <a:latin typeface="Arial" panose="020B0604020202020204" pitchFamily="34" charset="0"/>
              <a:cs typeface="Arial" panose="020B0604020202020204" pitchFamily="34" charset="0"/>
            </a:endParaRPr>
          </a:p>
          <a:p>
            <a:pPr marL="0" indent="0">
              <a:buNone/>
            </a:pPr>
            <a:r>
              <a:rPr lang="de-AT" altLang="de-DE" sz="1800" dirty="0">
                <a:latin typeface="Arial" panose="020B0604020202020204" pitchFamily="34" charset="0"/>
                <a:cs typeface="Arial" panose="020B0604020202020204" pitchFamily="34" charset="0"/>
              </a:rPr>
              <a:t>Regelklasse </a:t>
            </a:r>
          </a:p>
          <a:p>
            <a:pPr marL="0" indent="0">
              <a:buNone/>
            </a:pPr>
            <a:r>
              <a:rPr lang="de-AT" sz="1800" dirty="0">
                <a:latin typeface="Arial" pitchFamily="34" charset="0"/>
                <a:cs typeface="Arial" pitchFamily="34" charset="0"/>
              </a:rPr>
              <a:t>Schwerpunkt für die Regelklassen (3. und 4. Klasse, je 3 Unterrichtsein-</a:t>
            </a:r>
            <a:r>
              <a:rPr lang="de-AT" sz="1800" dirty="0" err="1">
                <a:latin typeface="Arial" pitchFamily="34" charset="0"/>
                <a:cs typeface="Arial" pitchFamily="34" charset="0"/>
              </a:rPr>
              <a:t>heiten</a:t>
            </a:r>
            <a:r>
              <a:rPr lang="de-AT" sz="1800" dirty="0">
                <a:latin typeface="Arial" pitchFamily="34" charset="0"/>
                <a:cs typeface="Arial" pitchFamily="34" charset="0"/>
              </a:rPr>
              <a:t>)</a:t>
            </a:r>
          </a:p>
          <a:p>
            <a:pPr marL="0" indent="0">
              <a:buNone/>
            </a:pPr>
            <a:r>
              <a:rPr lang="de-AT" altLang="de-DE" sz="1800" dirty="0">
                <a:latin typeface="Arial" panose="020B0604020202020204" pitchFamily="34" charset="0"/>
                <a:cs typeface="Arial" panose="020B0604020202020204" pitchFamily="34" charset="0"/>
              </a:rPr>
              <a:t>Deutsch Kreativ: Schreibwerkstatt, freies Schreiben, Redaktion Schülerzeitung, </a:t>
            </a:r>
            <a:r>
              <a:rPr lang="de-AT" sz="1800" dirty="0">
                <a:latin typeface="Arial" pitchFamily="34" charset="0"/>
                <a:cs typeface="Arial" pitchFamily="34" charset="0"/>
              </a:rPr>
              <a:t>Präsentationen planen und durchführen, Besuch von aktuellen schwerpunktbezogenen  Veranstaltungen</a:t>
            </a:r>
            <a:r>
              <a:rPr lang="de-AT" altLang="de-DE" sz="1800" dirty="0">
                <a:latin typeface="Arial" panose="020B0604020202020204" pitchFamily="34" charset="0"/>
                <a:cs typeface="Arial" panose="020B0604020202020204" pitchFamily="34" charset="0"/>
              </a:rPr>
              <a:t>…</a:t>
            </a:r>
          </a:p>
          <a:p>
            <a:pPr marL="0" indent="0">
              <a:buNone/>
            </a:pPr>
            <a:r>
              <a:rPr lang="de-AT" altLang="de-DE" sz="1800" dirty="0">
                <a:latin typeface="Arial" panose="020B0604020202020204" pitchFamily="34" charset="0"/>
                <a:cs typeface="Arial" panose="020B0604020202020204" pitchFamily="34" charset="0"/>
              </a:rPr>
              <a:t>Künstlerisch Kreativ: </a:t>
            </a:r>
            <a:r>
              <a:rPr lang="de-AT" sz="1800" dirty="0">
                <a:latin typeface="Arial" pitchFamily="34" charset="0"/>
                <a:cs typeface="Arial" pitchFamily="34" charset="0"/>
              </a:rPr>
              <a:t>Projektorientierter Kunstunterricht, Fotografie, Spiel/Animationsfilm, Architektur, Druckwerkstatt, Besuch von aktuellen Ausstellungen und schwerpunktbezogene Exkursionen… </a:t>
            </a:r>
            <a:endParaRPr lang="de-AT" altLang="de-DE" sz="1800" dirty="0">
              <a:latin typeface="Arial" panose="020B0604020202020204" pitchFamily="34" charset="0"/>
              <a:cs typeface="Arial" panose="020B0604020202020204" pitchFamily="34" charset="0"/>
            </a:endParaRPr>
          </a:p>
        </p:txBody>
      </p:sp>
      <p:sp>
        <p:nvSpPr>
          <p:cNvPr id="5" name="Rectangle 2"/>
          <p:cNvSpPr txBox="1">
            <a:spLocks noChangeArrowheads="1"/>
          </p:cNvSpPr>
          <p:nvPr/>
        </p:nvSpPr>
        <p:spPr bwMode="auto">
          <a:xfrm>
            <a:off x="0" y="11115"/>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400" b="1" dirty="0">
              <a:solidFill>
                <a:schemeClr val="tx2"/>
              </a:solidFill>
              <a:cs typeface="Arial" pitchFamily="34" charset="0"/>
            </a:endParaRPr>
          </a:p>
          <a:p>
            <a:pPr algn="ctr" eaLnBrk="1" hangingPunct="1">
              <a:lnSpc>
                <a:spcPts val="2400"/>
              </a:lnSpc>
              <a:defRPr/>
            </a:pPr>
            <a:r>
              <a:rPr lang="de-AT" sz="2400" b="1" dirty="0">
                <a:solidFill>
                  <a:schemeClr val="tx2"/>
                </a:solidFill>
                <a:cs typeface="Arial" pitchFamily="34" charset="0"/>
              </a:rPr>
              <a:t>NMMS Maxglan 2 (Neue Musik-Mittelschule)</a:t>
            </a:r>
          </a:p>
          <a:p>
            <a:pPr algn="ctr" eaLnBrk="1" hangingPunct="1">
              <a:lnSpc>
                <a:spcPts val="2400"/>
              </a:lnSpc>
              <a:defRPr/>
            </a:pPr>
            <a:endParaRPr lang="de-AT" sz="2800" b="1" dirty="0">
              <a:solidFill>
                <a:schemeClr val="tx2"/>
              </a:solidFill>
              <a:cs typeface="Arial" pitchFamily="34" charset="0"/>
            </a:endParaRPr>
          </a:p>
        </p:txBody>
      </p:sp>
      <p:sp>
        <p:nvSpPr>
          <p:cNvPr id="2" name="Fußzeilenplatzhalter 1"/>
          <p:cNvSpPr>
            <a:spLocks noGrp="1"/>
          </p:cNvSpPr>
          <p:nvPr>
            <p:ph type="ftr" sz="quarter" idx="11"/>
          </p:nvPr>
        </p:nvSpPr>
        <p:spPr>
          <a:xfrm>
            <a:off x="3124200" y="6356350"/>
            <a:ext cx="540824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2992854035"/>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611560" y="1025152"/>
            <a:ext cx="7920880" cy="5356176"/>
          </a:xfrm>
          <a:noFill/>
        </p:spPr>
        <p:txBody>
          <a:bodyPr/>
          <a:lstStyle/>
          <a:p>
            <a:pPr marL="0" indent="0" eaLnBrk="1" hangingPunct="1">
              <a:buNone/>
            </a:pPr>
            <a:r>
              <a:rPr lang="de-AT" altLang="de-DE" sz="1800" dirty="0">
                <a:solidFill>
                  <a:schemeClr val="tx2"/>
                </a:solidFill>
                <a:latin typeface="Arial" panose="020B0604020202020204" pitchFamily="34" charset="0"/>
                <a:cs typeface="Arial" panose="020B0604020202020204" pitchFamily="34" charset="0"/>
              </a:rPr>
              <a:t>Wichtige Termine: </a:t>
            </a:r>
          </a:p>
          <a:p>
            <a:pPr marL="0" indent="0" eaLnBrk="1" hangingPunct="1">
              <a:buNone/>
            </a:pPr>
            <a:r>
              <a:rPr lang="de-AT" altLang="de-DE" sz="1800" dirty="0">
                <a:latin typeface="Arial" panose="020B0604020202020204" pitchFamily="34" charset="0"/>
                <a:cs typeface="Arial" panose="020B0604020202020204" pitchFamily="34" charset="0"/>
              </a:rPr>
              <a:t>Tag der offenen Tür:	29.11.2019 von 8 – 11:30 Uhr</a:t>
            </a:r>
          </a:p>
          <a:p>
            <a:pPr marL="0" indent="0" eaLnBrk="1" hangingPunct="1">
              <a:buNone/>
              <a:tabLst>
                <a:tab pos="1885950" algn="l"/>
                <a:tab pos="2152650" algn="l"/>
              </a:tabLst>
            </a:pPr>
            <a:r>
              <a:rPr lang="de-AT" altLang="de-DE" sz="1800" dirty="0">
                <a:latin typeface="Arial" panose="020B0604020202020204" pitchFamily="34" charset="0"/>
                <a:cs typeface="Arial" panose="020B0604020202020204" pitchFamily="34" charset="0"/>
              </a:rPr>
              <a:t>Eignungsfeststellung:	27.01. – 31.01.2020	</a:t>
            </a:r>
          </a:p>
          <a:p>
            <a:pPr marL="0" indent="0" eaLnBrk="1" hangingPunct="1">
              <a:buNone/>
            </a:pPr>
            <a:r>
              <a:rPr lang="de-AT" altLang="de-DE" sz="1800" dirty="0">
                <a:solidFill>
                  <a:schemeClr val="tx2"/>
                </a:solidFill>
                <a:latin typeface="Arial" panose="020B0604020202020204" pitchFamily="34" charset="0"/>
                <a:cs typeface="Arial" panose="020B0604020202020204" pitchFamily="34" charset="0"/>
              </a:rPr>
              <a:t>Anmeldung:</a:t>
            </a:r>
            <a:r>
              <a:rPr lang="de-AT" altLang="de-DE" sz="1800" dirty="0">
                <a:latin typeface="Arial" panose="020B0604020202020204" pitchFamily="34" charset="0"/>
                <a:cs typeface="Arial" panose="020B0604020202020204" pitchFamily="34" charset="0"/>
              </a:rPr>
              <a:t>	</a:t>
            </a:r>
          </a:p>
          <a:p>
            <a:pPr marL="0" indent="0">
              <a:buNone/>
            </a:pPr>
            <a:r>
              <a:rPr lang="de-AT" sz="1800" dirty="0"/>
              <a:t>Die Anmeldung muss bis 10. Jänner 2020 in der </a:t>
            </a:r>
            <a:r>
              <a:rPr lang="de-AT" sz="1800" dirty="0">
                <a:hlinkClick r:id="rId2"/>
              </a:rPr>
              <a:t>Direktion </a:t>
            </a:r>
            <a:r>
              <a:rPr lang="de-AT" sz="1800" dirty="0"/>
              <a:t>der Musikmittelschule erfolgen. Dort erhalten Sie auch die Termine für den Eignungstest (ab 27.01.2020)</a:t>
            </a:r>
            <a:r>
              <a:rPr lang="de-AT" sz="1800" b="1" dirty="0"/>
              <a:t>, </a:t>
            </a:r>
            <a:r>
              <a:rPr lang="de-AT" sz="1800" dirty="0"/>
              <a:t>der ausschließlich den musikalischen Bereich umfasst. Es ist nicht Voraussetzung, dass Ihr Kind bereits ein Instrument spielt! </a:t>
            </a:r>
          </a:p>
          <a:p>
            <a:pPr eaLnBrk="1" hangingPunct="1">
              <a:buFont typeface="Wingdings" pitchFamily="2" charset="2"/>
              <a:buNone/>
            </a:pPr>
            <a:endParaRPr lang="de-DE" altLang="de-DE" sz="1800" dirty="0">
              <a:solidFill>
                <a:schemeClr val="tx2"/>
              </a:solidFill>
              <a:latin typeface="Arial" pitchFamily="34" charset="0"/>
              <a:cs typeface="Arial" pitchFamily="34" charset="0"/>
            </a:endParaRPr>
          </a:p>
          <a:p>
            <a:pPr eaLnBrk="1" hangingPunct="1">
              <a:buFont typeface="Wingdings" pitchFamily="2" charset="2"/>
              <a:buNone/>
            </a:pPr>
            <a:r>
              <a:rPr lang="de-DE" altLang="de-DE" sz="1800" dirty="0">
                <a:solidFill>
                  <a:schemeClr val="tx2"/>
                </a:solidFill>
                <a:latin typeface="Arial" pitchFamily="34" charset="0"/>
                <a:cs typeface="Arial" pitchFamily="34" charset="0"/>
              </a:rPr>
              <a:t>Daten:</a:t>
            </a:r>
          </a:p>
          <a:p>
            <a:pPr eaLnBrk="1" hangingPunct="1">
              <a:buFont typeface="Wingdings" pitchFamily="2" charset="2"/>
              <a:buNone/>
            </a:pPr>
            <a:r>
              <a:rPr lang="de-AT" altLang="de-DE" sz="1800" dirty="0">
                <a:latin typeface="Arial" pitchFamily="34" charset="0"/>
                <a:cs typeface="Arial" pitchFamily="34" charset="0"/>
              </a:rPr>
              <a:t>Direktorin:	</a:t>
            </a:r>
            <a:r>
              <a:rPr lang="de-DE" altLang="de-DE" sz="1800" dirty="0">
                <a:latin typeface="Arial" pitchFamily="34" charset="0"/>
                <a:cs typeface="Arial" pitchFamily="34" charset="0"/>
              </a:rPr>
              <a:t>Veronika </a:t>
            </a:r>
            <a:r>
              <a:rPr lang="de-DE" altLang="de-DE" sz="1800" dirty="0" err="1">
                <a:latin typeface="Arial" pitchFamily="34" charset="0"/>
                <a:cs typeface="Arial" pitchFamily="34" charset="0"/>
              </a:rPr>
              <a:t>Gaderer</a:t>
            </a:r>
            <a:endParaRPr lang="de-DE" altLang="de-DE" sz="1800" dirty="0">
              <a:latin typeface="Arial" pitchFamily="34" charset="0"/>
              <a:cs typeface="Arial" pitchFamily="34" charset="0"/>
            </a:endParaRPr>
          </a:p>
          <a:p>
            <a:pPr eaLnBrk="1" hangingPunct="1">
              <a:buFont typeface="Wingdings" pitchFamily="2" charset="2"/>
              <a:buNone/>
            </a:pPr>
            <a:r>
              <a:rPr lang="de-DE" altLang="de-DE" sz="1800" dirty="0">
                <a:latin typeface="Arial" pitchFamily="34" charset="0"/>
                <a:cs typeface="Arial" pitchFamily="34" charset="0"/>
              </a:rPr>
              <a:t>Adresse: 	</a:t>
            </a:r>
            <a:r>
              <a:rPr lang="de-DE" altLang="de-DE" sz="1800" dirty="0" err="1">
                <a:latin typeface="Arial" pitchFamily="34" charset="0"/>
                <a:cs typeface="Arial" pitchFamily="34" charset="0"/>
              </a:rPr>
              <a:t>Wiesbauerstraße</a:t>
            </a:r>
            <a:r>
              <a:rPr lang="de-DE" altLang="de-DE" sz="1800" dirty="0">
                <a:latin typeface="Arial" pitchFamily="34" charset="0"/>
                <a:cs typeface="Arial" pitchFamily="34" charset="0"/>
              </a:rPr>
              <a:t> 3,</a:t>
            </a:r>
          </a:p>
          <a:p>
            <a:pPr eaLnBrk="1" hangingPunct="1">
              <a:buFont typeface="Wingdings" pitchFamily="2" charset="2"/>
              <a:buNone/>
            </a:pPr>
            <a:r>
              <a:rPr lang="de-DE" altLang="de-DE" sz="1800" dirty="0">
                <a:latin typeface="Arial" pitchFamily="34" charset="0"/>
                <a:cs typeface="Arial" pitchFamily="34" charset="0"/>
              </a:rPr>
              <a:t>			5020 Salzburg			</a:t>
            </a:r>
          </a:p>
          <a:p>
            <a:pPr eaLnBrk="1" hangingPunct="1">
              <a:buFont typeface="Wingdings" pitchFamily="2" charset="2"/>
              <a:buNone/>
            </a:pPr>
            <a:r>
              <a:rPr lang="de-DE" altLang="de-DE" sz="1800" dirty="0">
                <a:latin typeface="Arial" pitchFamily="34" charset="0"/>
                <a:cs typeface="Arial" pitchFamily="34" charset="0"/>
              </a:rPr>
              <a:t>Telefon:		+43662-834054</a:t>
            </a:r>
          </a:p>
          <a:p>
            <a:pPr eaLnBrk="1" hangingPunct="1">
              <a:buFont typeface="Wingdings" pitchFamily="2" charset="2"/>
              <a:buNone/>
            </a:pPr>
            <a:r>
              <a:rPr lang="de-DE" altLang="de-DE" sz="1800" dirty="0">
                <a:latin typeface="Arial" pitchFamily="34" charset="0"/>
                <a:cs typeface="Arial" pitchFamily="34" charset="0"/>
              </a:rPr>
              <a:t>Mail:		</a:t>
            </a:r>
            <a:r>
              <a:rPr lang="de-DE" altLang="de-DE" sz="1800" dirty="0">
                <a:latin typeface="Arial" pitchFamily="34" charset="0"/>
                <a:cs typeface="Arial" pitchFamily="34" charset="0"/>
                <a:hlinkClick r:id="rId3"/>
              </a:rPr>
              <a:t>direktion@nms-maxglan2.salzburg.at</a:t>
            </a:r>
            <a:endParaRPr lang="de-DE" altLang="de-DE" sz="1800" dirty="0">
              <a:latin typeface="Arial" pitchFamily="34" charset="0"/>
              <a:cs typeface="Arial" pitchFamily="34" charset="0"/>
            </a:endParaRPr>
          </a:p>
          <a:p>
            <a:pPr eaLnBrk="1" hangingPunct="1">
              <a:buFont typeface="Wingdings" pitchFamily="2" charset="2"/>
              <a:buNone/>
            </a:pPr>
            <a:r>
              <a:rPr lang="de-DE" altLang="de-DE" sz="1800" dirty="0">
                <a:latin typeface="Arial" pitchFamily="34" charset="0"/>
                <a:cs typeface="Arial" pitchFamily="34" charset="0"/>
              </a:rPr>
              <a:t>Web: 		</a:t>
            </a:r>
            <a:r>
              <a:rPr lang="pl-PL" altLang="de-DE" sz="1800" dirty="0">
                <a:latin typeface="Arial" pitchFamily="34" charset="0"/>
                <a:cs typeface="Arial" pitchFamily="34" charset="0"/>
              </a:rPr>
              <a:t>www.musiknms-maxglan2.info</a:t>
            </a:r>
            <a:endParaRPr lang="de-AT" altLang="de-DE" sz="1800" dirty="0">
              <a:latin typeface="Arial" panose="020B0604020202020204" pitchFamily="34" charset="0"/>
              <a:cs typeface="Arial" panose="020B0604020202020204" pitchFamily="34" charset="0"/>
            </a:endParaRPr>
          </a:p>
          <a:p>
            <a:pPr marL="0" indent="0" eaLnBrk="1" hangingPunct="1">
              <a:buNone/>
            </a:pPr>
            <a:r>
              <a:rPr lang="de-AT" altLang="de-DE" sz="1800" dirty="0">
                <a:latin typeface="Arial" panose="020B0604020202020204" pitchFamily="34" charset="0"/>
                <a:cs typeface="Arial" panose="020B0604020202020204" pitchFamily="34" charset="0"/>
              </a:rPr>
              <a:t> </a:t>
            </a:r>
          </a:p>
        </p:txBody>
      </p:sp>
      <p:sp>
        <p:nvSpPr>
          <p:cNvPr id="5" name="Rectangle 2"/>
          <p:cNvSpPr txBox="1">
            <a:spLocks noChangeArrowheads="1"/>
          </p:cNvSpPr>
          <p:nvPr/>
        </p:nvSpPr>
        <p:spPr bwMode="auto">
          <a:xfrm>
            <a:off x="0" y="11115"/>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400" b="1" dirty="0">
              <a:solidFill>
                <a:schemeClr val="tx2"/>
              </a:solidFill>
              <a:cs typeface="Arial" pitchFamily="34" charset="0"/>
            </a:endParaRPr>
          </a:p>
          <a:p>
            <a:pPr algn="ctr" eaLnBrk="1" hangingPunct="1">
              <a:lnSpc>
                <a:spcPts val="2400"/>
              </a:lnSpc>
              <a:defRPr/>
            </a:pPr>
            <a:r>
              <a:rPr lang="de-AT" sz="2400" b="1" dirty="0">
                <a:solidFill>
                  <a:schemeClr val="tx2"/>
                </a:solidFill>
                <a:cs typeface="Arial" pitchFamily="34" charset="0"/>
              </a:rPr>
              <a:t>NMMS Maxglan 2 (Neue Musik-Mittelschule)</a:t>
            </a:r>
          </a:p>
          <a:p>
            <a:pPr algn="ctr" eaLnBrk="1" hangingPunct="1">
              <a:lnSpc>
                <a:spcPts val="2400"/>
              </a:lnSpc>
              <a:defRPr/>
            </a:pPr>
            <a:endParaRPr lang="de-AT" sz="2800" b="1" dirty="0">
              <a:solidFill>
                <a:schemeClr val="tx2"/>
              </a:solidFill>
              <a:cs typeface="Arial" pitchFamily="34" charset="0"/>
            </a:endParaRPr>
          </a:p>
        </p:txBody>
      </p:sp>
      <p:sp>
        <p:nvSpPr>
          <p:cNvPr id="2" name="Fußzeilenplatzhalter 1"/>
          <p:cNvSpPr>
            <a:spLocks noGrp="1"/>
          </p:cNvSpPr>
          <p:nvPr>
            <p:ph type="ftr" sz="quarter" idx="11"/>
          </p:nvPr>
        </p:nvSpPr>
        <p:spPr>
          <a:xfrm>
            <a:off x="3124200" y="6356350"/>
            <a:ext cx="540824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08474984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611560" y="919621"/>
            <a:ext cx="7920880" cy="5952890"/>
          </a:xfrm>
          <a:noFill/>
        </p:spPr>
        <p:txBody>
          <a:bodyPr/>
          <a:lstStyle/>
          <a:p>
            <a:pPr marL="0" indent="0" eaLnBrk="1" hangingPunct="1">
              <a:buNone/>
            </a:pPr>
            <a:r>
              <a:rPr lang="de-AT" altLang="de-DE" sz="2000" b="1" dirty="0">
                <a:latin typeface="Arial" panose="020B0604020202020204" pitchFamily="34" charset="0"/>
                <a:cs typeface="Arial" panose="020B0604020202020204" pitchFamily="34" charset="0"/>
              </a:rPr>
              <a:t>3 Schwerpunkte:</a:t>
            </a:r>
          </a:p>
          <a:p>
            <a:pPr eaLnBrk="1" hangingPunct="1"/>
            <a:endParaRPr lang="de-AT" altLang="de-DE" sz="2000" dirty="0">
              <a:latin typeface="Arial" panose="020B0604020202020204" pitchFamily="34" charset="0"/>
              <a:cs typeface="Arial" panose="020B0604020202020204" pitchFamily="34" charset="0"/>
            </a:endParaRPr>
          </a:p>
          <a:p>
            <a:pPr eaLnBrk="1" hangingPunct="1"/>
            <a:r>
              <a:rPr lang="de-AT" altLang="de-DE" sz="2000" dirty="0">
                <a:latin typeface="Arial" panose="020B0604020202020204" pitchFamily="34" charset="0"/>
                <a:cs typeface="Arial" panose="020B0604020202020204" pitchFamily="34" charset="0"/>
              </a:rPr>
              <a:t>Sport &amp; Gesundheit </a:t>
            </a:r>
            <a:r>
              <a:rPr lang="de-AT" altLang="de-DE" sz="2000" dirty="0">
                <a:solidFill>
                  <a:srgbClr val="FF0000"/>
                </a:solidFill>
                <a:latin typeface="Arial" panose="020B0604020202020204" pitchFamily="34" charset="0"/>
                <a:cs typeface="Arial" panose="020B0604020202020204" pitchFamily="34" charset="0"/>
              </a:rPr>
              <a:t>(Eignungsfeststellung)</a:t>
            </a:r>
          </a:p>
          <a:p>
            <a:pPr marL="361950" indent="0" eaLnBrk="1" hangingPunct="1">
              <a:buNone/>
            </a:pPr>
            <a:r>
              <a:rPr lang="de-AT" sz="2000" dirty="0">
                <a:latin typeface="Arial" pitchFamily="34" charset="0"/>
                <a:cs typeface="Arial" pitchFamily="34" charset="0"/>
              </a:rPr>
              <a:t>Ziel der Sportklasse ist es, die 10 – 14jährigen in ihrer sportlichen</a:t>
            </a:r>
            <a:br>
              <a:rPr lang="de-AT" sz="2000" dirty="0">
                <a:latin typeface="Arial" pitchFamily="34" charset="0"/>
                <a:cs typeface="Arial" pitchFamily="34" charset="0"/>
              </a:rPr>
            </a:br>
            <a:r>
              <a:rPr lang="de-AT" sz="2000" dirty="0">
                <a:latin typeface="Arial" pitchFamily="34" charset="0"/>
                <a:cs typeface="Arial" pitchFamily="34" charset="0"/>
              </a:rPr>
              <a:t>Entwicklung optimal zu fördern. Ein breitgefächertes Angebot wird angeboten</a:t>
            </a:r>
          </a:p>
          <a:p>
            <a:pPr marL="361950" indent="0" eaLnBrk="1" hangingPunct="1">
              <a:buNone/>
            </a:pPr>
            <a:endParaRPr lang="de-AT" altLang="de-DE" sz="2000" dirty="0">
              <a:solidFill>
                <a:srgbClr val="FF0000"/>
              </a:solidFill>
              <a:latin typeface="Arial" panose="020B0604020202020204" pitchFamily="34" charset="0"/>
              <a:cs typeface="Arial" panose="020B0604020202020204" pitchFamily="34" charset="0"/>
            </a:endParaRPr>
          </a:p>
          <a:p>
            <a:pPr eaLnBrk="1" hangingPunct="1"/>
            <a:r>
              <a:rPr lang="de-AT" altLang="de-DE" sz="2000" dirty="0">
                <a:latin typeface="Arial" panose="020B0604020202020204" pitchFamily="34" charset="0"/>
                <a:cs typeface="Arial" panose="020B0604020202020204" pitchFamily="34" charset="0"/>
              </a:rPr>
              <a:t>Kunst &amp; Kreativität - Bildnerisches Gestalten, künstlerische Projekte, Workshops, Theater-, Musical-, Foto- und Filmprojekte und Grafik und Design am PC</a:t>
            </a:r>
          </a:p>
          <a:p>
            <a:pPr eaLnBrk="1" hangingPunct="1"/>
            <a:endParaRPr lang="de-AT" altLang="de-DE" sz="2000" dirty="0">
              <a:latin typeface="Arial" panose="020B0604020202020204" pitchFamily="34" charset="0"/>
              <a:cs typeface="Arial" panose="020B0604020202020204" pitchFamily="34" charset="0"/>
            </a:endParaRPr>
          </a:p>
          <a:p>
            <a:pPr eaLnBrk="1" hangingPunct="1"/>
            <a:r>
              <a:rPr lang="de-AT" altLang="de-DE" sz="2000" dirty="0">
                <a:latin typeface="Arial" panose="020B0604020202020204" pitchFamily="34" charset="0"/>
                <a:cs typeface="Arial" panose="020B0604020202020204" pitchFamily="34" charset="0"/>
              </a:rPr>
              <a:t>Naturwissenschaften - Schwerpunktfächer Biologie, Geografie, Physik und Chemie, unverbindliche Übung Naturwerkstätte, Laborversuche und Experimente</a:t>
            </a:r>
          </a:p>
          <a:p>
            <a:pPr eaLnBrk="1" hangingPunct="1"/>
            <a:endParaRPr lang="de-AT" altLang="de-DE" sz="2400" dirty="0">
              <a:latin typeface="Arial" panose="020B0604020202020204" pitchFamily="34" charset="0"/>
              <a:cs typeface="Arial" panose="020B0604020202020204" pitchFamily="34" charset="0"/>
            </a:endParaRPr>
          </a:p>
        </p:txBody>
      </p:sp>
      <p:sp>
        <p:nvSpPr>
          <p:cNvPr id="5" name="Rectangle 2"/>
          <p:cNvSpPr txBox="1">
            <a:spLocks noChangeArrowheads="1"/>
          </p:cNvSpPr>
          <p:nvPr/>
        </p:nvSpPr>
        <p:spPr bwMode="auto">
          <a:xfrm>
            <a:off x="-11742" y="0"/>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r>
              <a:rPr lang="de-AT" sz="2400" b="1" dirty="0">
                <a:solidFill>
                  <a:schemeClr val="tx2"/>
                </a:solidFill>
                <a:cs typeface="Arial" pitchFamily="34" charset="0"/>
              </a:rPr>
              <a:t>NMS </a:t>
            </a:r>
            <a:r>
              <a:rPr lang="de-AT" sz="2400" b="1" dirty="0" err="1">
                <a:solidFill>
                  <a:schemeClr val="tx2"/>
                </a:solidFill>
                <a:cs typeface="Arial" pitchFamily="34" charset="0"/>
              </a:rPr>
              <a:t>Taxham</a:t>
            </a:r>
            <a:endParaRPr lang="de-AT" sz="24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p:txBody>
      </p:sp>
      <p:sp>
        <p:nvSpPr>
          <p:cNvPr id="2" name="Fußzeilenplatzhalter 1"/>
          <p:cNvSpPr>
            <a:spLocks noGrp="1"/>
          </p:cNvSpPr>
          <p:nvPr>
            <p:ph type="ftr" sz="quarter" idx="11"/>
          </p:nvPr>
        </p:nvSpPr>
        <p:spPr>
          <a:xfrm>
            <a:off x="3124200" y="6356350"/>
            <a:ext cx="5480248"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3540651948"/>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539552" y="905110"/>
            <a:ext cx="7920880" cy="5952890"/>
          </a:xfrm>
          <a:noFill/>
        </p:spPr>
        <p:txBody>
          <a:bodyPr/>
          <a:lstStyle/>
          <a:p>
            <a:pPr eaLnBrk="1" hangingPunct="1">
              <a:buNone/>
            </a:pPr>
            <a:r>
              <a:rPr lang="de-DE" altLang="de-DE" sz="2000" dirty="0">
                <a:solidFill>
                  <a:schemeClr val="tx2"/>
                </a:solidFill>
                <a:latin typeface="Arial" pitchFamily="34" charset="0"/>
                <a:cs typeface="Arial" pitchFamily="34" charset="0"/>
              </a:rPr>
              <a:t>Wichtige Termine: 	</a:t>
            </a:r>
          </a:p>
          <a:p>
            <a:pPr defTabSz="561975" eaLnBrk="1" hangingPunct="1">
              <a:buNone/>
            </a:pPr>
            <a:r>
              <a:rPr lang="de-DE" altLang="de-DE" sz="2000" dirty="0">
                <a:latin typeface="Arial" pitchFamily="34" charset="0"/>
                <a:cs typeface="Arial" pitchFamily="34" charset="0"/>
              </a:rPr>
              <a:t>Tag der offenen Tür:</a:t>
            </a:r>
            <a:r>
              <a:rPr lang="de-DE" altLang="de-DE" sz="2000" dirty="0">
                <a:solidFill>
                  <a:schemeClr val="tx2"/>
                </a:solidFill>
                <a:latin typeface="Arial" pitchFamily="34" charset="0"/>
                <a:cs typeface="Arial" pitchFamily="34" charset="0"/>
              </a:rPr>
              <a:t>	       </a:t>
            </a:r>
            <a:r>
              <a:rPr lang="de-DE" altLang="de-DE" sz="2000" dirty="0">
                <a:latin typeface="Arial" pitchFamily="34" charset="0"/>
                <a:cs typeface="Arial" pitchFamily="34" charset="0"/>
              </a:rPr>
              <a:t>28.11.2019 (14:00 – 16:00 Uhr)</a:t>
            </a:r>
          </a:p>
          <a:p>
            <a:pPr defTabSz="266700" eaLnBrk="1" hangingPunct="1">
              <a:buFont typeface="Wingdings" pitchFamily="2" charset="2"/>
              <a:buNone/>
              <a:tabLst>
                <a:tab pos="3314700" algn="l"/>
              </a:tabLst>
            </a:pPr>
            <a:r>
              <a:rPr lang="de-DE" altLang="de-DE" sz="2000" dirty="0">
                <a:latin typeface="Arial" pitchFamily="34" charset="0"/>
                <a:cs typeface="Arial" pitchFamily="34" charset="0"/>
              </a:rPr>
              <a:t>Eignungsfeststellung:		23.01.2020 (13:30  - 15:00 Uhr)</a:t>
            </a:r>
          </a:p>
          <a:p>
            <a:pPr eaLnBrk="1" hangingPunct="1">
              <a:buFont typeface="Wingdings" pitchFamily="2" charset="2"/>
              <a:buNone/>
            </a:pPr>
            <a:endParaRPr lang="de-DE" altLang="de-DE" sz="2000" dirty="0">
              <a:solidFill>
                <a:schemeClr val="tx2"/>
              </a:solidFill>
              <a:latin typeface="Arial" pitchFamily="34" charset="0"/>
              <a:cs typeface="Arial" pitchFamily="34" charset="0"/>
            </a:endParaRPr>
          </a:p>
          <a:p>
            <a:pPr eaLnBrk="1" hangingPunct="1">
              <a:buFont typeface="Wingdings" pitchFamily="2" charset="2"/>
              <a:buNone/>
            </a:pPr>
            <a:r>
              <a:rPr lang="de-DE" altLang="de-DE" sz="2000" dirty="0">
                <a:solidFill>
                  <a:schemeClr val="tx2"/>
                </a:solidFill>
                <a:latin typeface="Arial" pitchFamily="34" charset="0"/>
                <a:cs typeface="Arial" pitchFamily="34" charset="0"/>
              </a:rPr>
              <a:t>Daten:</a:t>
            </a:r>
          </a:p>
          <a:p>
            <a:pPr eaLnBrk="1" hangingPunct="1">
              <a:buFont typeface="Wingdings" pitchFamily="2" charset="2"/>
              <a:buNone/>
            </a:pPr>
            <a:r>
              <a:rPr lang="de-AT" altLang="de-DE" sz="2000" dirty="0">
                <a:latin typeface="Arial" pitchFamily="34" charset="0"/>
                <a:cs typeface="Arial" pitchFamily="34" charset="0"/>
              </a:rPr>
              <a:t>Direktorin:	</a:t>
            </a:r>
            <a:r>
              <a:rPr lang="de-DE" altLang="de-DE" sz="2000" dirty="0">
                <a:latin typeface="Arial" pitchFamily="34" charset="0"/>
                <a:cs typeface="Arial" pitchFamily="34" charset="0"/>
              </a:rPr>
              <a:t>DNMS Dipl. Päd. Maria Ramsauer</a:t>
            </a:r>
          </a:p>
          <a:p>
            <a:pPr eaLnBrk="1" hangingPunct="1">
              <a:buFont typeface="Wingdings" pitchFamily="2" charset="2"/>
              <a:buNone/>
            </a:pPr>
            <a:r>
              <a:rPr lang="de-DE" altLang="de-DE" sz="2000" dirty="0">
                <a:latin typeface="Arial" pitchFamily="34" charset="0"/>
                <a:cs typeface="Arial" pitchFamily="34" charset="0"/>
              </a:rPr>
              <a:t>Adresse: 	Franz-</a:t>
            </a:r>
            <a:r>
              <a:rPr lang="de-DE" altLang="de-DE" sz="2000" dirty="0" err="1">
                <a:latin typeface="Arial" pitchFamily="34" charset="0"/>
                <a:cs typeface="Arial" pitchFamily="34" charset="0"/>
              </a:rPr>
              <a:t>Linher</a:t>
            </a:r>
            <a:r>
              <a:rPr lang="de-DE" altLang="de-DE" sz="2000" dirty="0">
                <a:latin typeface="Arial" pitchFamily="34" charset="0"/>
                <a:cs typeface="Arial" pitchFamily="34" charset="0"/>
              </a:rPr>
              <a:t>-Straße 4,</a:t>
            </a:r>
          </a:p>
          <a:p>
            <a:pPr eaLnBrk="1" hangingPunct="1">
              <a:buFont typeface="Wingdings" pitchFamily="2" charset="2"/>
              <a:buNone/>
            </a:pPr>
            <a:r>
              <a:rPr lang="de-DE" altLang="de-DE" sz="2000" dirty="0">
                <a:latin typeface="Arial" pitchFamily="34" charset="0"/>
                <a:cs typeface="Arial" pitchFamily="34" charset="0"/>
              </a:rPr>
              <a:t>			5020 Salzburg			</a:t>
            </a:r>
          </a:p>
          <a:p>
            <a:pPr eaLnBrk="1" hangingPunct="1">
              <a:buFont typeface="Wingdings" pitchFamily="2" charset="2"/>
              <a:buNone/>
            </a:pPr>
            <a:r>
              <a:rPr lang="de-DE" altLang="de-DE" sz="2000" dirty="0">
                <a:latin typeface="Arial" pitchFamily="34" charset="0"/>
                <a:cs typeface="Arial" pitchFamily="34" charset="0"/>
              </a:rPr>
              <a:t>Telefon:		+43662-434-618</a:t>
            </a:r>
          </a:p>
          <a:p>
            <a:pPr eaLnBrk="1" hangingPunct="1">
              <a:buFont typeface="Wingdings" pitchFamily="2" charset="2"/>
              <a:buNone/>
            </a:pPr>
            <a:r>
              <a:rPr lang="de-DE" altLang="de-DE" sz="2000" dirty="0">
                <a:latin typeface="Arial" pitchFamily="34" charset="0"/>
                <a:cs typeface="Arial" pitchFamily="34" charset="0"/>
              </a:rPr>
              <a:t>Mail:		</a:t>
            </a:r>
            <a:r>
              <a:rPr lang="de-DE" altLang="de-DE" sz="2000" dirty="0">
                <a:latin typeface="Arial" pitchFamily="34" charset="0"/>
                <a:cs typeface="Arial" pitchFamily="34" charset="0"/>
                <a:hlinkClick r:id="rId2"/>
              </a:rPr>
              <a:t>direktion@nms-taxham.salzburg.at</a:t>
            </a:r>
            <a:endParaRPr lang="de-DE" altLang="de-DE" sz="2000" dirty="0">
              <a:latin typeface="Arial" pitchFamily="34" charset="0"/>
              <a:cs typeface="Arial" pitchFamily="34" charset="0"/>
            </a:endParaRPr>
          </a:p>
          <a:p>
            <a:pPr eaLnBrk="1" hangingPunct="1">
              <a:buFont typeface="Wingdings" pitchFamily="2" charset="2"/>
              <a:buNone/>
            </a:pPr>
            <a:r>
              <a:rPr lang="de-DE" altLang="de-DE" sz="2000" dirty="0">
                <a:latin typeface="Arial" pitchFamily="34" charset="0"/>
                <a:cs typeface="Arial" pitchFamily="34" charset="0"/>
              </a:rPr>
              <a:t>Web: 		www.nms-taxham.salzburg.at</a:t>
            </a:r>
            <a:endParaRPr lang="de-AT" altLang="de-DE" sz="2000" dirty="0">
              <a:latin typeface="Arial" panose="020B0604020202020204" pitchFamily="34" charset="0"/>
              <a:cs typeface="Arial" panose="020B0604020202020204" pitchFamily="34" charset="0"/>
            </a:endParaRPr>
          </a:p>
          <a:p>
            <a:pPr marL="0" indent="0" eaLnBrk="1" hangingPunct="1">
              <a:buNone/>
            </a:pPr>
            <a:r>
              <a:rPr lang="de-AT" altLang="de-DE" sz="2400" dirty="0">
                <a:latin typeface="Arial" panose="020B0604020202020204" pitchFamily="34" charset="0"/>
                <a:cs typeface="Arial" panose="020B0604020202020204" pitchFamily="34" charset="0"/>
              </a:rPr>
              <a:t> </a:t>
            </a:r>
          </a:p>
        </p:txBody>
      </p:sp>
      <p:sp>
        <p:nvSpPr>
          <p:cNvPr id="5" name="Rectangle 2"/>
          <p:cNvSpPr txBox="1">
            <a:spLocks noChangeArrowheads="1"/>
          </p:cNvSpPr>
          <p:nvPr/>
        </p:nvSpPr>
        <p:spPr bwMode="auto">
          <a:xfrm>
            <a:off x="-11742" y="0"/>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r>
              <a:rPr lang="de-AT" sz="2400" b="1" dirty="0">
                <a:solidFill>
                  <a:srgbClr val="1F497D"/>
                </a:solidFill>
                <a:cs typeface="Arial" pitchFamily="34" charset="0"/>
              </a:rPr>
              <a:t>NMS </a:t>
            </a:r>
            <a:r>
              <a:rPr lang="de-AT" sz="2400" b="1" dirty="0" err="1">
                <a:solidFill>
                  <a:srgbClr val="1F497D"/>
                </a:solidFill>
                <a:cs typeface="Arial" pitchFamily="34" charset="0"/>
              </a:rPr>
              <a:t>Taxham</a:t>
            </a:r>
            <a:endParaRPr lang="de-AT" sz="24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p:txBody>
      </p:sp>
      <p:sp>
        <p:nvSpPr>
          <p:cNvPr id="3" name="Rechteck 2"/>
          <p:cNvSpPr/>
          <p:nvPr/>
        </p:nvSpPr>
        <p:spPr>
          <a:xfrm>
            <a:off x="4932040" y="6453336"/>
            <a:ext cx="3600400"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3525198400"/>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p:cNvSpPr>
            <a:spLocks noGrp="1" noChangeArrowheads="1"/>
          </p:cNvSpPr>
          <p:nvPr>
            <p:ph type="body" idx="1"/>
          </p:nvPr>
        </p:nvSpPr>
        <p:spPr>
          <a:xfrm>
            <a:off x="611560" y="980728"/>
            <a:ext cx="7920880" cy="5517232"/>
          </a:xfrm>
          <a:noFill/>
        </p:spPr>
        <p:txBody>
          <a:bodyPr/>
          <a:lstStyle/>
          <a:p>
            <a:pPr eaLnBrk="1" hangingPunct="1">
              <a:lnSpc>
                <a:spcPct val="150000"/>
              </a:lnSpc>
            </a:pPr>
            <a:r>
              <a:rPr lang="de-AT" altLang="de-DE" sz="2000" dirty="0">
                <a:latin typeface="Arial" pitchFamily="34" charset="0"/>
                <a:cs typeface="Arial" pitchFamily="34" charset="0"/>
              </a:rPr>
              <a:t>Lehrerausbildung: Modell- und Forschungsschule</a:t>
            </a:r>
          </a:p>
          <a:p>
            <a:pPr eaLnBrk="1" hangingPunct="1">
              <a:lnSpc>
                <a:spcPct val="150000"/>
              </a:lnSpc>
            </a:pPr>
            <a:r>
              <a:rPr lang="de-AT" altLang="de-DE" sz="2000" dirty="0">
                <a:latin typeface="Arial" pitchFamily="34" charset="0"/>
                <a:cs typeface="Arial" pitchFamily="34" charset="0"/>
              </a:rPr>
              <a:t>Informationstechnologie, Informatik</a:t>
            </a:r>
          </a:p>
          <a:p>
            <a:pPr eaLnBrk="1" hangingPunct="1">
              <a:lnSpc>
                <a:spcPct val="150000"/>
              </a:lnSpc>
            </a:pPr>
            <a:r>
              <a:rPr lang="de-AT" altLang="de-DE" sz="2000" dirty="0">
                <a:latin typeface="Arial" pitchFamily="34" charset="0"/>
                <a:cs typeface="Arial" pitchFamily="34" charset="0"/>
              </a:rPr>
              <a:t>Neue Lernkultur: Projektunterricht und offenes Lernen</a:t>
            </a:r>
          </a:p>
          <a:p>
            <a:pPr eaLnBrk="1" hangingPunct="1">
              <a:lnSpc>
                <a:spcPct val="150000"/>
              </a:lnSpc>
            </a:pPr>
            <a:r>
              <a:rPr lang="de-AT" altLang="de-DE" sz="2000" dirty="0">
                <a:latin typeface="Arial" pitchFamily="34" charset="0"/>
                <a:cs typeface="Arial" pitchFamily="34" charset="0"/>
              </a:rPr>
              <a:t>Kultur- und Sportaktivitäten</a:t>
            </a:r>
          </a:p>
          <a:p>
            <a:pPr eaLnBrk="1" hangingPunct="1">
              <a:lnSpc>
                <a:spcPct val="150000"/>
              </a:lnSpc>
            </a:pPr>
            <a:r>
              <a:rPr lang="de-AT" altLang="de-DE" sz="2000" dirty="0">
                <a:latin typeface="Arial" pitchFamily="34" charset="0"/>
                <a:cs typeface="Arial" pitchFamily="34" charset="0"/>
              </a:rPr>
              <a:t>Internationale Zusammenarbeit (EU-Schulprojekte, …)</a:t>
            </a:r>
          </a:p>
          <a:p>
            <a:pPr eaLnBrk="1" hangingPunct="1">
              <a:lnSpc>
                <a:spcPct val="150000"/>
              </a:lnSpc>
            </a:pPr>
            <a:r>
              <a:rPr lang="de-AT" altLang="de-DE" sz="2000" dirty="0">
                <a:latin typeface="Arial" pitchFamily="34" charset="0"/>
                <a:cs typeface="Arial" pitchFamily="34" charset="0"/>
              </a:rPr>
              <a:t>ÖKOLOG-Schule: Bildung für Nachhaltigkeit</a:t>
            </a:r>
          </a:p>
          <a:p>
            <a:pPr lvl="0" eaLnBrk="1" hangingPunct="1">
              <a:lnSpc>
                <a:spcPct val="150000"/>
              </a:lnSpc>
              <a:spcBef>
                <a:spcPts val="0"/>
              </a:spcBef>
              <a:buNone/>
            </a:pPr>
            <a:endParaRPr lang="de-DE" altLang="de-DE" sz="2000" b="1" kern="1200" dirty="0">
              <a:solidFill>
                <a:srgbClr val="1F497D"/>
              </a:solidFill>
              <a:latin typeface="Arial" pitchFamily="34" charset="0"/>
              <a:cs typeface="Arial" pitchFamily="34" charset="0"/>
            </a:endParaRPr>
          </a:p>
          <a:p>
            <a:pPr marL="0" indent="0">
              <a:buNone/>
            </a:pPr>
            <a:endParaRPr lang="de-AT" sz="2000" dirty="0">
              <a:solidFill>
                <a:srgbClr val="000000"/>
              </a:solidFill>
              <a:latin typeface="+mj-lt"/>
            </a:endParaRPr>
          </a:p>
          <a:p>
            <a:pPr eaLnBrk="1" hangingPunct="1"/>
            <a:endParaRPr lang="de-AT" altLang="de-DE" sz="2400" dirty="0"/>
          </a:p>
        </p:txBody>
      </p:sp>
      <p:sp>
        <p:nvSpPr>
          <p:cNvPr id="4" name="Rechteck 3"/>
          <p:cNvSpPr/>
          <p:nvPr/>
        </p:nvSpPr>
        <p:spPr>
          <a:xfrm>
            <a:off x="0" y="0"/>
            <a:ext cx="9144000" cy="1015663"/>
          </a:xfrm>
          <a:prstGeom prst="rect">
            <a:avLst/>
          </a:prstGeom>
        </p:spPr>
        <p:txBody>
          <a:bodyPr wrap="square">
            <a:spAutoFit/>
          </a:bodyPr>
          <a:lstStyle/>
          <a:p>
            <a:pPr lvl="0" algn="ctr">
              <a:lnSpc>
                <a:spcPts val="2400"/>
              </a:lnSpc>
              <a:defRPr/>
            </a:pPr>
            <a:endParaRPr lang="de-AT" sz="2400" b="1" dirty="0">
              <a:solidFill>
                <a:srgbClr val="1F497D"/>
              </a:solidFill>
              <a:cs typeface="Arial" pitchFamily="34" charset="0"/>
            </a:endParaRPr>
          </a:p>
          <a:p>
            <a:pPr lvl="0" algn="ctr">
              <a:lnSpc>
                <a:spcPts val="2400"/>
              </a:lnSpc>
              <a:defRPr/>
            </a:pPr>
            <a:r>
              <a:rPr lang="de-AT" sz="2400" b="1" dirty="0">
                <a:solidFill>
                  <a:srgbClr val="1F497D"/>
                </a:solidFill>
                <a:latin typeface="Arial" pitchFamily="34" charset="0"/>
                <a:cs typeface="Arial" pitchFamily="34" charset="0"/>
              </a:rPr>
              <a:t>NMS Praxisschule der Pädagogischen Hochschule Salzburg</a:t>
            </a:r>
            <a:r>
              <a:rPr lang="de-AT" sz="2400" b="1" dirty="0">
                <a:solidFill>
                  <a:srgbClr val="1F497D"/>
                </a:solidFill>
                <a:cs typeface="Arial" pitchFamily="34" charset="0"/>
              </a:rPr>
              <a:t>  </a:t>
            </a:r>
            <a:endParaRPr lang="de-AT" sz="2400" b="1" dirty="0">
              <a:solidFill>
                <a:srgbClr val="1F497D"/>
              </a:solidFill>
              <a:latin typeface="Arial" pitchFamily="34" charset="0"/>
              <a:cs typeface="Arial" pitchFamily="34" charset="0"/>
            </a:endParaRPr>
          </a:p>
          <a:p>
            <a:pPr lvl="0" algn="ctr">
              <a:lnSpc>
                <a:spcPts val="2400"/>
              </a:lnSpc>
              <a:defRPr/>
            </a:pPr>
            <a:endParaRPr lang="de-AT" sz="2400" b="1" dirty="0">
              <a:solidFill>
                <a:srgbClr val="1F497D"/>
              </a:solidFill>
              <a:latin typeface="Arial" pitchFamily="34" charset="0"/>
              <a:cs typeface="Arial" pitchFamily="34" charset="0"/>
            </a:endParaRPr>
          </a:p>
        </p:txBody>
      </p:sp>
      <p:sp>
        <p:nvSpPr>
          <p:cNvPr id="2" name="Fußzeilenplatzhalter 1"/>
          <p:cNvSpPr>
            <a:spLocks noGrp="1"/>
          </p:cNvSpPr>
          <p:nvPr>
            <p:ph type="ftr" sz="quarter" idx="11"/>
          </p:nvPr>
        </p:nvSpPr>
        <p:spPr>
          <a:xfrm>
            <a:off x="3124200" y="6356350"/>
            <a:ext cx="540824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282512172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p:cNvSpPr>
            <a:spLocks noGrp="1" noChangeArrowheads="1"/>
          </p:cNvSpPr>
          <p:nvPr>
            <p:ph type="body" idx="1"/>
          </p:nvPr>
        </p:nvSpPr>
        <p:spPr>
          <a:xfrm>
            <a:off x="611560" y="980728"/>
            <a:ext cx="7920880" cy="5517232"/>
          </a:xfrm>
          <a:noFill/>
        </p:spPr>
        <p:txBody>
          <a:bodyPr/>
          <a:lstStyle/>
          <a:p>
            <a:pPr lvl="0" eaLnBrk="1" hangingPunct="1">
              <a:spcBef>
                <a:spcPts val="0"/>
              </a:spcBef>
              <a:buNone/>
            </a:pPr>
            <a:r>
              <a:rPr lang="de-DE" altLang="de-DE" sz="2000" kern="1200" dirty="0">
                <a:solidFill>
                  <a:srgbClr val="1F497D"/>
                </a:solidFill>
                <a:latin typeface="Arial" pitchFamily="34" charset="0"/>
                <a:cs typeface="Arial" pitchFamily="34" charset="0"/>
              </a:rPr>
              <a:t>Wichtige Termine: </a:t>
            </a:r>
          </a:p>
          <a:p>
            <a:pPr lvl="0" eaLnBrk="1" hangingPunct="1">
              <a:spcBef>
                <a:spcPts val="0"/>
              </a:spcBef>
              <a:buNone/>
            </a:pPr>
            <a:r>
              <a:rPr lang="de-DE" altLang="de-DE" sz="2000" dirty="0">
                <a:latin typeface="Arial" pitchFamily="34" charset="0"/>
                <a:cs typeface="Arial" pitchFamily="34" charset="0"/>
              </a:rPr>
              <a:t>Es werden fünf Besichtigungstermine Ende Oktober bekannt</a:t>
            </a:r>
          </a:p>
          <a:p>
            <a:pPr lvl="0" eaLnBrk="1" hangingPunct="1">
              <a:spcBef>
                <a:spcPts val="0"/>
              </a:spcBef>
              <a:buNone/>
            </a:pPr>
            <a:r>
              <a:rPr lang="de-DE" altLang="de-DE" sz="2000" dirty="0">
                <a:latin typeface="Arial" pitchFamily="34" charset="0"/>
                <a:cs typeface="Arial" pitchFamily="34" charset="0"/>
              </a:rPr>
              <a:t>gegeben. Anmeldung ist erforderlich.</a:t>
            </a:r>
            <a:endParaRPr lang="de-DE" altLang="de-DE" sz="2000" dirty="0">
              <a:solidFill>
                <a:srgbClr val="FF0000"/>
              </a:solidFill>
              <a:latin typeface="Arial" pitchFamily="34" charset="0"/>
              <a:cs typeface="Arial" pitchFamily="34" charset="0"/>
            </a:endParaRPr>
          </a:p>
          <a:p>
            <a:pPr lvl="0" eaLnBrk="1" hangingPunct="1">
              <a:buNone/>
            </a:pPr>
            <a:endParaRPr lang="de-DE" altLang="de-DE" sz="2000" kern="1200" dirty="0">
              <a:solidFill>
                <a:srgbClr val="1F497D"/>
              </a:solidFill>
              <a:latin typeface="Arial" pitchFamily="34" charset="0"/>
              <a:cs typeface="Arial" pitchFamily="34" charset="0"/>
            </a:endParaRPr>
          </a:p>
          <a:p>
            <a:pPr lvl="0" eaLnBrk="1" hangingPunct="1">
              <a:buNone/>
            </a:pPr>
            <a:r>
              <a:rPr lang="de-DE" altLang="de-DE" sz="2000" kern="1200" dirty="0">
                <a:solidFill>
                  <a:srgbClr val="1F497D"/>
                </a:solidFill>
                <a:latin typeface="Arial" pitchFamily="34" charset="0"/>
                <a:cs typeface="Arial" pitchFamily="34" charset="0"/>
              </a:rPr>
              <a:t>Daten:</a:t>
            </a:r>
          </a:p>
          <a:p>
            <a:pPr eaLnBrk="1" hangingPunct="1">
              <a:buFont typeface="Wingdings" pitchFamily="2" charset="2"/>
              <a:buNone/>
            </a:pPr>
            <a:r>
              <a:rPr lang="de-AT" altLang="de-DE" sz="2000" dirty="0">
                <a:latin typeface="Arial" pitchFamily="34" charset="0"/>
                <a:cs typeface="Arial" pitchFamily="34" charset="0"/>
              </a:rPr>
              <a:t>Direktor:	HOL Josef Wimmer, MA, </a:t>
            </a:r>
            <a:endParaRPr lang="de-DE" altLang="de-DE" sz="2000" dirty="0">
              <a:latin typeface="Arial" pitchFamily="34" charset="0"/>
              <a:cs typeface="Arial" pitchFamily="34" charset="0"/>
            </a:endParaRPr>
          </a:p>
          <a:p>
            <a:pPr eaLnBrk="1" hangingPunct="1">
              <a:buFont typeface="Wingdings" pitchFamily="2" charset="2"/>
              <a:buNone/>
            </a:pPr>
            <a:r>
              <a:rPr lang="de-DE" altLang="de-DE" sz="2000" dirty="0">
                <a:latin typeface="Arial" pitchFamily="34" charset="0"/>
                <a:cs typeface="Arial" pitchFamily="34" charset="0"/>
              </a:rPr>
              <a:t>Adresse: 	</a:t>
            </a:r>
            <a:r>
              <a:rPr lang="de-DE" altLang="de-DE" sz="2000" dirty="0" err="1">
                <a:latin typeface="Arial" pitchFamily="34" charset="0"/>
                <a:cs typeface="Arial" pitchFamily="34" charset="0"/>
              </a:rPr>
              <a:t>Erentrudisstraße</a:t>
            </a:r>
            <a:r>
              <a:rPr lang="de-DE" altLang="de-DE" sz="2000" dirty="0">
                <a:latin typeface="Arial" pitchFamily="34" charset="0"/>
                <a:cs typeface="Arial" pitchFamily="34" charset="0"/>
              </a:rPr>
              <a:t> 4,</a:t>
            </a:r>
          </a:p>
          <a:p>
            <a:pPr eaLnBrk="1" hangingPunct="1">
              <a:buFont typeface="Wingdings" pitchFamily="2" charset="2"/>
              <a:buNone/>
            </a:pPr>
            <a:r>
              <a:rPr lang="de-DE" altLang="de-DE" sz="2000" dirty="0">
                <a:latin typeface="Arial" pitchFamily="34" charset="0"/>
                <a:cs typeface="Arial" pitchFamily="34" charset="0"/>
              </a:rPr>
              <a:t>			5020 Salzburg			</a:t>
            </a:r>
          </a:p>
          <a:p>
            <a:pPr eaLnBrk="1" hangingPunct="1">
              <a:buFont typeface="Wingdings" pitchFamily="2" charset="2"/>
              <a:buNone/>
            </a:pPr>
            <a:r>
              <a:rPr lang="de-DE" altLang="de-DE" sz="2000" dirty="0">
                <a:latin typeface="Arial" pitchFamily="34" charset="0"/>
                <a:cs typeface="Arial" pitchFamily="34" charset="0"/>
              </a:rPr>
              <a:t>Telefon:		+43662-6388-4031</a:t>
            </a:r>
          </a:p>
          <a:p>
            <a:pPr eaLnBrk="1" hangingPunct="1">
              <a:buFont typeface="Wingdings" pitchFamily="2" charset="2"/>
              <a:buNone/>
            </a:pPr>
            <a:r>
              <a:rPr lang="de-DE" altLang="de-DE" sz="2000" dirty="0">
                <a:latin typeface="Arial" pitchFamily="34" charset="0"/>
                <a:cs typeface="Arial" pitchFamily="34" charset="0"/>
              </a:rPr>
              <a:t>Mail:		office@praxis-nms.salzburg.at</a:t>
            </a:r>
          </a:p>
          <a:p>
            <a:pPr eaLnBrk="1" hangingPunct="1">
              <a:buFont typeface="Wingdings" pitchFamily="2" charset="2"/>
              <a:buNone/>
            </a:pPr>
            <a:r>
              <a:rPr lang="de-DE" altLang="de-DE" sz="2000" dirty="0">
                <a:latin typeface="Arial" pitchFamily="34" charset="0"/>
                <a:cs typeface="Arial" pitchFamily="34" charset="0"/>
              </a:rPr>
              <a:t>Web: 		www.praxis-nms.salzburg.at</a:t>
            </a:r>
            <a:endParaRPr lang="de-AT" altLang="de-DE" sz="2000" dirty="0">
              <a:latin typeface="Arial" pitchFamily="34" charset="0"/>
              <a:cs typeface="Arial" pitchFamily="34" charset="0"/>
            </a:endParaRPr>
          </a:p>
          <a:p>
            <a:pPr marL="0" indent="0">
              <a:buNone/>
            </a:pPr>
            <a:endParaRPr lang="de-AT" sz="2000" dirty="0">
              <a:solidFill>
                <a:srgbClr val="000000"/>
              </a:solidFill>
              <a:latin typeface="+mj-lt"/>
            </a:endParaRPr>
          </a:p>
          <a:p>
            <a:pPr eaLnBrk="1" hangingPunct="1"/>
            <a:endParaRPr lang="de-AT" altLang="de-DE" sz="2400" dirty="0"/>
          </a:p>
        </p:txBody>
      </p:sp>
      <p:sp>
        <p:nvSpPr>
          <p:cNvPr id="4" name="Rechteck 3"/>
          <p:cNvSpPr/>
          <p:nvPr/>
        </p:nvSpPr>
        <p:spPr>
          <a:xfrm>
            <a:off x="0" y="0"/>
            <a:ext cx="9144000" cy="1015663"/>
          </a:xfrm>
          <a:prstGeom prst="rect">
            <a:avLst/>
          </a:prstGeom>
        </p:spPr>
        <p:txBody>
          <a:bodyPr wrap="square">
            <a:spAutoFit/>
          </a:bodyPr>
          <a:lstStyle/>
          <a:p>
            <a:pPr lvl="0" algn="ctr">
              <a:lnSpc>
                <a:spcPts val="2400"/>
              </a:lnSpc>
              <a:defRPr/>
            </a:pPr>
            <a:endParaRPr lang="de-AT" sz="2400" b="1" dirty="0">
              <a:solidFill>
                <a:srgbClr val="1F497D"/>
              </a:solidFill>
              <a:cs typeface="Arial" pitchFamily="34" charset="0"/>
            </a:endParaRPr>
          </a:p>
          <a:p>
            <a:pPr lvl="0" algn="ctr">
              <a:lnSpc>
                <a:spcPts val="2400"/>
              </a:lnSpc>
              <a:defRPr/>
            </a:pPr>
            <a:r>
              <a:rPr lang="de-AT" sz="2400" b="1" dirty="0">
                <a:solidFill>
                  <a:srgbClr val="1F497D"/>
                </a:solidFill>
                <a:latin typeface="Arial" pitchFamily="34" charset="0"/>
                <a:cs typeface="Arial" pitchFamily="34" charset="0"/>
              </a:rPr>
              <a:t>NMS Praxisschule der Pädagogischen Hochschule Salzburg</a:t>
            </a:r>
            <a:r>
              <a:rPr lang="de-AT" sz="2400" b="1" dirty="0">
                <a:solidFill>
                  <a:srgbClr val="1F497D"/>
                </a:solidFill>
                <a:cs typeface="Arial" pitchFamily="34" charset="0"/>
              </a:rPr>
              <a:t>  </a:t>
            </a:r>
            <a:endParaRPr lang="de-AT" sz="2400" b="1" dirty="0">
              <a:solidFill>
                <a:srgbClr val="1F497D"/>
              </a:solidFill>
              <a:latin typeface="Arial" pitchFamily="34" charset="0"/>
              <a:cs typeface="Arial" pitchFamily="34" charset="0"/>
            </a:endParaRPr>
          </a:p>
          <a:p>
            <a:pPr lvl="0" algn="ctr">
              <a:lnSpc>
                <a:spcPts val="2400"/>
              </a:lnSpc>
              <a:defRPr/>
            </a:pPr>
            <a:endParaRPr lang="de-AT" sz="2400" b="1" dirty="0">
              <a:solidFill>
                <a:srgbClr val="1F497D"/>
              </a:solidFill>
              <a:latin typeface="Arial" pitchFamily="34" charset="0"/>
              <a:cs typeface="Arial" pitchFamily="34" charset="0"/>
            </a:endParaRPr>
          </a:p>
        </p:txBody>
      </p:sp>
      <p:sp>
        <p:nvSpPr>
          <p:cNvPr id="2" name="Fußzeilenplatzhalter 1"/>
          <p:cNvSpPr>
            <a:spLocks noGrp="1"/>
          </p:cNvSpPr>
          <p:nvPr>
            <p:ph type="ftr" sz="quarter" idx="11"/>
          </p:nvPr>
        </p:nvSpPr>
        <p:spPr>
          <a:xfrm>
            <a:off x="3124200" y="6356350"/>
            <a:ext cx="5480248"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457957526"/>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8012" y="17190"/>
            <a:ext cx="9144000" cy="891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endParaRPr lang="de-AT" sz="2800" b="1" dirty="0">
              <a:solidFill>
                <a:srgbClr val="1F497D"/>
              </a:solidFill>
              <a:cs typeface="Arial" pitchFamily="34" charset="0"/>
            </a:endParaRPr>
          </a:p>
          <a:p>
            <a:pPr algn="ctr" eaLnBrk="1" hangingPunct="1">
              <a:lnSpc>
                <a:spcPts val="2400"/>
              </a:lnSpc>
              <a:defRPr/>
            </a:pPr>
            <a:r>
              <a:rPr lang="de-AT" sz="2400" b="1" dirty="0">
                <a:solidFill>
                  <a:srgbClr val="1F497D"/>
                </a:solidFill>
                <a:cs typeface="Arial" pitchFamily="34" charset="0"/>
              </a:rPr>
              <a:t>Josef Rehrl Schule </a:t>
            </a:r>
          </a:p>
          <a:p>
            <a:pPr algn="ctr" eaLnBrk="1" hangingPunct="1">
              <a:lnSpc>
                <a:spcPts val="2400"/>
              </a:lnSpc>
              <a:defRPr/>
            </a:pPr>
            <a:r>
              <a:rPr lang="de-AT" b="1" dirty="0">
                <a:solidFill>
                  <a:srgbClr val="1F497D"/>
                </a:solidFill>
                <a:cs typeface="Arial" pitchFamily="34" charset="0"/>
              </a:rPr>
              <a:t>Zentrum für Inklusiv- und Sonderpädagogik für Sinnesbeeinträchtigte</a:t>
            </a:r>
          </a:p>
        </p:txBody>
      </p:sp>
      <p:sp>
        <p:nvSpPr>
          <p:cNvPr id="4" name="Rectangle 3"/>
          <p:cNvSpPr txBox="1">
            <a:spLocks noChangeArrowheads="1"/>
          </p:cNvSpPr>
          <p:nvPr/>
        </p:nvSpPr>
        <p:spPr>
          <a:xfrm>
            <a:off x="611560" y="908720"/>
            <a:ext cx="7992888" cy="5544616"/>
          </a:xfrm>
          <a:prstGeom prst="rect">
            <a:avLst/>
          </a:prstGeom>
          <a:noFill/>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eaLnBrk="1" hangingPunct="1">
              <a:buFont typeface="Arial" charset="0"/>
              <a:buNone/>
            </a:pPr>
            <a:r>
              <a:rPr lang="de-AT" sz="2000" dirty="0">
                <a:solidFill>
                  <a:prstClr val="black"/>
                </a:solidFill>
                <a:latin typeface="Arial" pitchFamily="34" charset="0"/>
                <a:cs typeface="Arial" pitchFamily="34" charset="0"/>
              </a:rPr>
              <a:t>Leitbild:</a:t>
            </a:r>
          </a:p>
          <a:p>
            <a:pPr eaLnBrk="1" hangingPunct="1"/>
            <a:r>
              <a:rPr lang="de-AT" sz="2000" dirty="0">
                <a:solidFill>
                  <a:prstClr val="black"/>
                </a:solidFill>
                <a:latin typeface="Arial" pitchFamily="34" charset="0"/>
                <a:cs typeface="Arial" pitchFamily="34" charset="0"/>
              </a:rPr>
              <a:t>Schüler, hörend oder mit Hörbeeinträchtigung genießen eine ganzheitliche Förderung der Sprach- und Kommunikationskompetenz, aber auch des sozialen, emotionalen und kognitiven Entwicklung. </a:t>
            </a:r>
          </a:p>
          <a:p>
            <a:pPr marL="0" indent="0" eaLnBrk="1" hangingPunct="1">
              <a:buFont typeface="Arial" charset="0"/>
              <a:buNone/>
            </a:pPr>
            <a:endParaRPr lang="de-AT" altLang="de-DE" sz="2000" dirty="0">
              <a:solidFill>
                <a:prstClr val="black"/>
              </a:solidFill>
              <a:latin typeface="Arial" pitchFamily="34" charset="0"/>
              <a:cs typeface="Arial" pitchFamily="34" charset="0"/>
            </a:endParaRPr>
          </a:p>
          <a:p>
            <a:pPr marL="0" indent="0" eaLnBrk="1" hangingPunct="1">
              <a:buFont typeface="Arial" charset="0"/>
              <a:buNone/>
            </a:pPr>
            <a:r>
              <a:rPr lang="de-AT" altLang="de-DE" sz="2000" dirty="0">
                <a:solidFill>
                  <a:prstClr val="black"/>
                </a:solidFill>
                <a:latin typeface="Arial" pitchFamily="34" charset="0"/>
                <a:cs typeface="Arial" pitchFamily="34" charset="0"/>
              </a:rPr>
              <a:t>Besonderheiten der Schule:</a:t>
            </a:r>
          </a:p>
          <a:p>
            <a:pPr eaLnBrk="1" hangingPunct="1"/>
            <a:r>
              <a:rPr lang="de-AT" sz="2000" dirty="0" err="1">
                <a:solidFill>
                  <a:prstClr val="black"/>
                </a:solidFill>
                <a:latin typeface="Arial" pitchFamily="34" charset="0"/>
                <a:cs typeface="Arial" pitchFamily="34" charset="0"/>
              </a:rPr>
              <a:t>Teamteaching</a:t>
            </a:r>
            <a:r>
              <a:rPr lang="de-AT" sz="2000" dirty="0">
                <a:solidFill>
                  <a:prstClr val="black"/>
                </a:solidFill>
                <a:latin typeface="Arial" pitchFamily="34" charset="0"/>
                <a:cs typeface="Arial" pitchFamily="34" charset="0"/>
              </a:rPr>
              <a:t>, Unterricht in Gebärdensprache und Lautsprache, </a:t>
            </a:r>
          </a:p>
          <a:p>
            <a:pPr eaLnBrk="1" hangingPunct="1"/>
            <a:r>
              <a:rPr lang="de-AT" sz="2000" dirty="0">
                <a:solidFill>
                  <a:prstClr val="black"/>
                </a:solidFill>
                <a:latin typeface="Arial" pitchFamily="34" charset="0"/>
                <a:cs typeface="Arial" pitchFamily="34" charset="0"/>
              </a:rPr>
              <a:t>Hörende </a:t>
            </a:r>
            <a:r>
              <a:rPr lang="de-AT" sz="2000">
                <a:solidFill>
                  <a:prstClr val="black"/>
                </a:solidFill>
                <a:latin typeface="Arial" pitchFamily="34" charset="0"/>
                <a:cs typeface="Arial" pitchFamily="34" charset="0"/>
              </a:rPr>
              <a:t>und hörbeeinträchtigte </a:t>
            </a:r>
            <a:r>
              <a:rPr lang="de-AT" sz="2000" dirty="0">
                <a:solidFill>
                  <a:prstClr val="black"/>
                </a:solidFill>
                <a:latin typeface="Arial" pitchFamily="34" charset="0"/>
                <a:cs typeface="Arial" pitchFamily="34" charset="0"/>
              </a:rPr>
              <a:t>Kinder und Jugendliche werden </a:t>
            </a:r>
            <a:r>
              <a:rPr lang="de-AT" sz="2000">
                <a:solidFill>
                  <a:prstClr val="black"/>
                </a:solidFill>
                <a:latin typeface="Arial" pitchFamily="34" charset="0"/>
                <a:cs typeface="Arial" pitchFamily="34" charset="0"/>
              </a:rPr>
              <a:t>gemeinsam unterrichtet. </a:t>
            </a:r>
            <a:r>
              <a:rPr lang="de-AT" sz="2000" dirty="0">
                <a:solidFill>
                  <a:prstClr val="black"/>
                </a:solidFill>
                <a:latin typeface="Arial" pitchFamily="34" charset="0"/>
                <a:cs typeface="Arial" pitchFamily="34" charset="0"/>
              </a:rPr>
              <a:t>Gebärdensprache als Pflichtfach für alle Schüler und Schülerinnen</a:t>
            </a:r>
          </a:p>
          <a:p>
            <a:pPr eaLnBrk="1" hangingPunct="1"/>
            <a:r>
              <a:rPr lang="de-AT" sz="2000" dirty="0">
                <a:solidFill>
                  <a:prstClr val="black"/>
                </a:solidFill>
                <a:latin typeface="Arial" pitchFamily="34" charset="0"/>
                <a:cs typeface="Arial" pitchFamily="34" charset="0"/>
              </a:rPr>
              <a:t>geringe Klassenschülerzahl, sprachheilpädagogische Förderung</a:t>
            </a:r>
          </a:p>
          <a:p>
            <a:pPr marL="0" indent="0" eaLnBrk="1" hangingPunct="1">
              <a:buFont typeface="Arial" charset="0"/>
              <a:buNone/>
            </a:pPr>
            <a:endParaRPr lang="de-AT" sz="2000" dirty="0">
              <a:solidFill>
                <a:prstClr val="black"/>
              </a:solidFill>
              <a:latin typeface="Arial" pitchFamily="34" charset="0"/>
              <a:cs typeface="Arial" pitchFamily="34" charset="0"/>
            </a:endParaRPr>
          </a:p>
          <a:p>
            <a:pPr marL="0" indent="0" eaLnBrk="1" hangingPunct="1">
              <a:buFont typeface="Arial" charset="0"/>
              <a:buNone/>
            </a:pPr>
            <a:r>
              <a:rPr lang="de-AT" sz="2000" dirty="0">
                <a:solidFill>
                  <a:prstClr val="black"/>
                </a:solidFill>
                <a:latin typeface="Arial" pitchFamily="34" charset="0"/>
                <a:cs typeface="Arial" pitchFamily="34" charset="0"/>
              </a:rPr>
              <a:t>Klassen:</a:t>
            </a:r>
          </a:p>
          <a:p>
            <a:pPr eaLnBrk="1" hangingPunct="1"/>
            <a:r>
              <a:rPr lang="de-AT" sz="2000" dirty="0">
                <a:solidFill>
                  <a:prstClr val="black"/>
                </a:solidFill>
                <a:latin typeface="Arial" pitchFamily="34" charset="0"/>
                <a:cs typeface="Arial" pitchFamily="34" charset="0"/>
              </a:rPr>
              <a:t>Neue Mittelschulklassen werden integrativ geführt</a:t>
            </a:r>
          </a:p>
          <a:p>
            <a:pPr eaLnBrk="1" hangingPunct="1"/>
            <a:r>
              <a:rPr lang="de-AT" sz="2000" dirty="0">
                <a:solidFill>
                  <a:prstClr val="black"/>
                </a:solidFill>
                <a:latin typeface="Arial" pitchFamily="34" charset="0"/>
                <a:cs typeface="Arial" pitchFamily="34" charset="0"/>
              </a:rPr>
              <a:t>Polytechnische Schule und Berufsvorbereitungsklasse</a:t>
            </a:r>
            <a:endParaRPr lang="de-AT" altLang="de-DE" sz="2000" dirty="0">
              <a:solidFill>
                <a:srgbClr val="FF0000"/>
              </a:solidFill>
              <a:latin typeface="Arial" pitchFamily="34" charset="0"/>
              <a:cs typeface="Arial" pitchFamily="34" charset="0"/>
            </a:endParaRPr>
          </a:p>
          <a:p>
            <a:pPr marL="0" lvl="0" indent="0" algn="r" eaLnBrk="1" fontAlgn="auto" hangingPunct="1">
              <a:spcBef>
                <a:spcPts val="0"/>
              </a:spcBef>
              <a:spcAft>
                <a:spcPts val="0"/>
              </a:spcAft>
              <a:buNone/>
              <a:defRPr/>
            </a:pPr>
            <a:r>
              <a:rPr lang="de-DE" sz="1200" dirty="0">
                <a:solidFill>
                  <a:prstClr val="black">
                    <a:tint val="75000"/>
                  </a:prstClr>
                </a:solidFill>
              </a:rPr>
              <a:t>Mag. Veronika Kerschbaumer</a:t>
            </a:r>
          </a:p>
          <a:p>
            <a:pPr marL="0" lvl="0" indent="0" algn="ctr" eaLnBrk="1" hangingPunct="1">
              <a:spcBef>
                <a:spcPct val="0"/>
              </a:spcBef>
              <a:buNone/>
            </a:pPr>
            <a:endParaRPr lang="de-AT" altLang="de-DE"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897005587"/>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0"/>
            <a:ext cx="9144000" cy="908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rgbClr val="1F497D"/>
                </a:solidFill>
                <a:cs typeface="Arial" pitchFamily="34" charset="0"/>
              </a:rPr>
              <a:t>Josef Rehrl Schule </a:t>
            </a:r>
          </a:p>
          <a:p>
            <a:pPr algn="ctr" eaLnBrk="1" hangingPunct="1">
              <a:lnSpc>
                <a:spcPts val="2400"/>
              </a:lnSpc>
              <a:defRPr/>
            </a:pPr>
            <a:r>
              <a:rPr lang="de-AT" b="1" dirty="0">
                <a:solidFill>
                  <a:srgbClr val="1F497D"/>
                </a:solidFill>
                <a:cs typeface="Arial" pitchFamily="34" charset="0"/>
              </a:rPr>
              <a:t>Zentrum für Inklusiv- und Sonderpädagogik für Sinnesbeeinträchtigte</a:t>
            </a:r>
          </a:p>
        </p:txBody>
      </p:sp>
      <p:sp>
        <p:nvSpPr>
          <p:cNvPr id="4" name="Rectangle 3"/>
          <p:cNvSpPr txBox="1">
            <a:spLocks noChangeArrowheads="1"/>
          </p:cNvSpPr>
          <p:nvPr/>
        </p:nvSpPr>
        <p:spPr>
          <a:xfrm>
            <a:off x="395536" y="908720"/>
            <a:ext cx="7992888" cy="5616624"/>
          </a:xfrm>
          <a:prstGeom prst="rect">
            <a:avLst/>
          </a:prstGeom>
          <a:noFill/>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eaLnBrk="1" hangingPunct="1">
              <a:buFont typeface="Arial" charset="0"/>
              <a:buNone/>
            </a:pPr>
            <a:r>
              <a:rPr lang="de-AT" sz="2000" dirty="0">
                <a:solidFill>
                  <a:srgbClr val="FF0000"/>
                </a:solidFill>
                <a:latin typeface="Arial" pitchFamily="34" charset="0"/>
                <a:cs typeface="Arial" pitchFamily="34" charset="0"/>
              </a:rPr>
              <a:t>Nachmittagsbetreuung</a:t>
            </a:r>
            <a:r>
              <a:rPr lang="de-AT" sz="2000" dirty="0">
                <a:solidFill>
                  <a:prstClr val="black"/>
                </a:solidFill>
              </a:rPr>
              <a:t> </a:t>
            </a:r>
            <a:r>
              <a:rPr lang="de-AT" sz="2000" dirty="0">
                <a:solidFill>
                  <a:prstClr val="black"/>
                </a:solidFill>
                <a:latin typeface="Arial" pitchFamily="34" charset="0"/>
                <a:cs typeface="Arial" pitchFamily="34" charset="0"/>
              </a:rPr>
              <a:t>mit gegenstandsbezogener Lernzeit</a:t>
            </a:r>
          </a:p>
          <a:p>
            <a:pPr eaLnBrk="1" hangingPunct="1">
              <a:buFont typeface="Wingdings" pitchFamily="2" charset="2"/>
              <a:buNone/>
            </a:pPr>
            <a:endParaRPr lang="de-DE" altLang="de-DE" sz="2000" dirty="0">
              <a:solidFill>
                <a:srgbClr val="1F497D"/>
              </a:solidFill>
              <a:latin typeface="Arial" pitchFamily="34" charset="0"/>
              <a:cs typeface="Arial" pitchFamily="34" charset="0"/>
            </a:endParaRPr>
          </a:p>
          <a:p>
            <a:pPr eaLnBrk="1" hangingPunct="1">
              <a:buFont typeface="Wingdings" pitchFamily="2" charset="2"/>
              <a:buNone/>
            </a:pPr>
            <a:r>
              <a:rPr lang="de-DE" altLang="de-DE" sz="2000" dirty="0">
                <a:solidFill>
                  <a:srgbClr val="1F497D"/>
                </a:solidFill>
                <a:latin typeface="Arial" pitchFamily="34" charset="0"/>
                <a:cs typeface="Arial" pitchFamily="34" charset="0"/>
              </a:rPr>
              <a:t>Wichtige Termine:</a:t>
            </a:r>
          </a:p>
          <a:p>
            <a:r>
              <a:rPr lang="de-AT" altLang="de-DE" sz="2000" dirty="0">
                <a:solidFill>
                  <a:prstClr val="black"/>
                </a:solidFill>
                <a:latin typeface="Arial" pitchFamily="34" charset="0"/>
                <a:cs typeface="Arial" pitchFamily="34" charset="0"/>
              </a:rPr>
              <a:t>Telefonischer Kontakt entweder Montag oder Mittwoch</a:t>
            </a:r>
          </a:p>
          <a:p>
            <a:r>
              <a:rPr lang="de-AT" altLang="de-DE" sz="2000" dirty="0">
                <a:solidFill>
                  <a:prstClr val="black"/>
                </a:solidFill>
                <a:latin typeface="Arial" pitchFamily="34" charset="0"/>
                <a:cs typeface="Arial" pitchFamily="34" charset="0"/>
              </a:rPr>
              <a:t>Per Mail</a:t>
            </a:r>
          </a:p>
          <a:p>
            <a:endParaRPr lang="de-AT" altLang="de-DE" sz="2000" dirty="0">
              <a:solidFill>
                <a:prstClr val="black"/>
              </a:solidFill>
              <a:latin typeface="Arial" pitchFamily="34" charset="0"/>
              <a:cs typeface="Arial" pitchFamily="34" charset="0"/>
            </a:endParaRPr>
          </a:p>
          <a:p>
            <a:pPr eaLnBrk="1" hangingPunct="1">
              <a:buFont typeface="Wingdings" pitchFamily="2" charset="2"/>
              <a:buNone/>
            </a:pPr>
            <a:r>
              <a:rPr lang="de-DE" altLang="de-DE" sz="2000" dirty="0">
                <a:solidFill>
                  <a:srgbClr val="1F497D"/>
                </a:solidFill>
                <a:latin typeface="Arial" pitchFamily="34" charset="0"/>
                <a:cs typeface="Arial" pitchFamily="34" charset="0"/>
              </a:rPr>
              <a:t>Daten:</a:t>
            </a:r>
          </a:p>
          <a:p>
            <a:pPr eaLnBrk="1" hangingPunct="1">
              <a:buFont typeface="Wingdings" pitchFamily="2" charset="2"/>
              <a:buNone/>
            </a:pPr>
            <a:r>
              <a:rPr lang="de-DE" altLang="de-DE" sz="2000" dirty="0">
                <a:solidFill>
                  <a:prstClr val="black"/>
                </a:solidFill>
                <a:latin typeface="Arial" pitchFamily="34" charset="0"/>
                <a:cs typeface="Arial" pitchFamily="34" charset="0"/>
              </a:rPr>
              <a:t>Direktor: 	</a:t>
            </a:r>
            <a:r>
              <a:rPr lang="de-AT" sz="2000" dirty="0">
                <a:solidFill>
                  <a:prstClr val="black"/>
                </a:solidFill>
                <a:latin typeface="Arial" pitchFamily="34" charset="0"/>
                <a:cs typeface="Arial" pitchFamily="34" charset="0"/>
              </a:rPr>
              <a:t>SD </a:t>
            </a:r>
            <a:r>
              <a:rPr lang="de-AT" sz="2000" dirty="0" err="1">
                <a:solidFill>
                  <a:prstClr val="black"/>
                </a:solidFill>
                <a:latin typeface="Arial" pitchFamily="34" charset="0"/>
                <a:cs typeface="Arial" pitchFamily="34" charset="0"/>
              </a:rPr>
              <a:t>Fraundorfer</a:t>
            </a:r>
            <a:r>
              <a:rPr lang="de-AT" sz="2000" dirty="0">
                <a:solidFill>
                  <a:prstClr val="black"/>
                </a:solidFill>
                <a:latin typeface="Arial" pitchFamily="34" charset="0"/>
                <a:cs typeface="Arial" pitchFamily="34" charset="0"/>
              </a:rPr>
              <a:t> Stefan </a:t>
            </a:r>
            <a:r>
              <a:rPr lang="de-AT" sz="2000" dirty="0" err="1">
                <a:solidFill>
                  <a:prstClr val="black"/>
                </a:solidFill>
                <a:latin typeface="Arial" pitchFamily="34" charset="0"/>
                <a:cs typeface="Arial" pitchFamily="34" charset="0"/>
              </a:rPr>
              <a:t>bacc.phil</a:t>
            </a:r>
            <a:r>
              <a:rPr lang="de-AT" sz="2000" dirty="0">
                <a:solidFill>
                  <a:prstClr val="black"/>
                </a:solidFill>
                <a:latin typeface="Arial" pitchFamily="34" charset="0"/>
                <a:cs typeface="Arial" pitchFamily="34" charset="0"/>
              </a:rPr>
              <a:t>.</a:t>
            </a:r>
            <a:endParaRPr lang="de-DE" altLang="de-DE" sz="2000" dirty="0">
              <a:solidFill>
                <a:prstClr val="black"/>
              </a:solidFill>
              <a:latin typeface="Arial" pitchFamily="34" charset="0"/>
              <a:cs typeface="Arial" pitchFamily="34" charset="0"/>
            </a:endParaRPr>
          </a:p>
          <a:p>
            <a:pPr eaLnBrk="1" hangingPunct="1">
              <a:buFont typeface="Wingdings" pitchFamily="2" charset="2"/>
              <a:buNone/>
            </a:pPr>
            <a:r>
              <a:rPr lang="de-DE" altLang="de-DE" sz="2000" dirty="0" err="1">
                <a:solidFill>
                  <a:prstClr val="black"/>
                </a:solidFill>
                <a:latin typeface="Arial" pitchFamily="34" charset="0"/>
                <a:cs typeface="Arial" pitchFamily="34" charset="0"/>
              </a:rPr>
              <a:t>Adressse</a:t>
            </a:r>
            <a:r>
              <a:rPr lang="de-DE" altLang="de-DE" sz="2000" dirty="0">
                <a:solidFill>
                  <a:prstClr val="black"/>
                </a:solidFill>
                <a:latin typeface="Arial" pitchFamily="34" charset="0"/>
                <a:cs typeface="Arial" pitchFamily="34" charset="0"/>
              </a:rPr>
              <a:t>:	</a:t>
            </a:r>
            <a:r>
              <a:rPr lang="de-DE" altLang="de-DE" sz="2000" dirty="0" err="1">
                <a:solidFill>
                  <a:prstClr val="black"/>
                </a:solidFill>
                <a:latin typeface="Arial" pitchFamily="34" charset="0"/>
                <a:cs typeface="Arial" pitchFamily="34" charset="0"/>
              </a:rPr>
              <a:t>Lehener</a:t>
            </a:r>
            <a:r>
              <a:rPr lang="de-DE" altLang="de-DE" sz="2000" dirty="0">
                <a:solidFill>
                  <a:prstClr val="black"/>
                </a:solidFill>
                <a:latin typeface="Arial" pitchFamily="34" charset="0"/>
                <a:cs typeface="Arial" pitchFamily="34" charset="0"/>
              </a:rPr>
              <a:t> Straße 1</a:t>
            </a:r>
          </a:p>
          <a:p>
            <a:pPr eaLnBrk="1" hangingPunct="1">
              <a:buFont typeface="Wingdings" pitchFamily="2" charset="2"/>
              <a:buNone/>
            </a:pPr>
            <a:r>
              <a:rPr lang="de-DE" altLang="de-DE" sz="2000" dirty="0">
                <a:solidFill>
                  <a:prstClr val="black"/>
                </a:solidFill>
                <a:latin typeface="Arial" pitchFamily="34" charset="0"/>
                <a:cs typeface="Arial" pitchFamily="34" charset="0"/>
              </a:rPr>
              <a:t>			5023 Salzburg</a:t>
            </a:r>
          </a:p>
          <a:p>
            <a:pPr eaLnBrk="1" hangingPunct="1">
              <a:buFont typeface="Wingdings" pitchFamily="2" charset="2"/>
              <a:buNone/>
            </a:pPr>
            <a:r>
              <a:rPr lang="de-DE" altLang="de-DE" sz="2000" dirty="0">
                <a:solidFill>
                  <a:prstClr val="black"/>
                </a:solidFill>
                <a:latin typeface="Arial" pitchFamily="34" charset="0"/>
                <a:cs typeface="Arial" pitchFamily="34" charset="0"/>
              </a:rPr>
              <a:t>Telefon:		+43 662-</a:t>
            </a:r>
            <a:r>
              <a:rPr lang="de-AT" sz="2000" dirty="0">
                <a:solidFill>
                  <a:prstClr val="black"/>
                </a:solidFill>
                <a:latin typeface="Arial" pitchFamily="34" charset="0"/>
                <a:cs typeface="Arial" pitchFamily="34" charset="0"/>
              </a:rPr>
              <a:t>420651/10</a:t>
            </a:r>
            <a:endParaRPr lang="de-DE" altLang="de-DE" sz="2000" dirty="0">
              <a:solidFill>
                <a:prstClr val="black"/>
              </a:solidFill>
              <a:latin typeface="Arial" pitchFamily="34" charset="0"/>
              <a:cs typeface="Arial" pitchFamily="34" charset="0"/>
            </a:endParaRPr>
          </a:p>
          <a:p>
            <a:pPr eaLnBrk="1" hangingPunct="1">
              <a:buFont typeface="Wingdings" pitchFamily="2" charset="2"/>
              <a:buNone/>
            </a:pPr>
            <a:r>
              <a:rPr lang="de-DE" altLang="de-DE" sz="2000" dirty="0">
                <a:solidFill>
                  <a:prstClr val="black"/>
                </a:solidFill>
                <a:latin typeface="Arial" pitchFamily="34" charset="0"/>
                <a:cs typeface="Arial" pitchFamily="34" charset="0"/>
              </a:rPr>
              <a:t>E-Mail:		</a:t>
            </a:r>
            <a:r>
              <a:rPr lang="de-DE" altLang="de-DE" sz="2000" dirty="0">
                <a:solidFill>
                  <a:prstClr val="black"/>
                </a:solidFill>
                <a:latin typeface="Arial" pitchFamily="34" charset="0"/>
                <a:cs typeface="Arial" pitchFamily="34" charset="0"/>
                <a:hlinkClick r:id="rId3"/>
              </a:rPr>
              <a:t>direktion.sinne@salzburg.at</a:t>
            </a:r>
            <a:endParaRPr lang="de-DE" altLang="de-DE" sz="2000" dirty="0">
              <a:solidFill>
                <a:prstClr val="black"/>
              </a:solidFill>
              <a:latin typeface="Arial" pitchFamily="34" charset="0"/>
              <a:cs typeface="Arial" pitchFamily="34" charset="0"/>
            </a:endParaRPr>
          </a:p>
          <a:p>
            <a:pPr eaLnBrk="1" hangingPunct="1">
              <a:buFont typeface="Wingdings" pitchFamily="2" charset="2"/>
              <a:buNone/>
            </a:pPr>
            <a:r>
              <a:rPr lang="de-DE" altLang="de-DE" sz="2000" dirty="0">
                <a:solidFill>
                  <a:prstClr val="black"/>
                </a:solidFill>
                <a:latin typeface="Arial" pitchFamily="34" charset="0"/>
                <a:cs typeface="Arial" pitchFamily="34" charset="0"/>
              </a:rPr>
              <a:t>Web:		www.josef-rehrl-schule.salzburg.at</a:t>
            </a:r>
          </a:p>
          <a:p>
            <a:pPr eaLnBrk="1" hangingPunct="1">
              <a:buFont typeface="Wingdings" pitchFamily="2" charset="2"/>
              <a:buNone/>
            </a:pPr>
            <a:endParaRPr lang="de-DE" altLang="de-DE" sz="2000" dirty="0">
              <a:solidFill>
                <a:prstClr val="black"/>
              </a:solidFill>
              <a:latin typeface="Arial" pitchFamily="34" charset="0"/>
              <a:cs typeface="Arial" pitchFamily="34" charset="0"/>
            </a:endParaRPr>
          </a:p>
        </p:txBody>
      </p:sp>
      <p:sp>
        <p:nvSpPr>
          <p:cNvPr id="3" name="Rechteck 2"/>
          <p:cNvSpPr/>
          <p:nvPr/>
        </p:nvSpPr>
        <p:spPr>
          <a:xfrm>
            <a:off x="5364088" y="6381328"/>
            <a:ext cx="3240360"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3419440830"/>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467544" y="1052737"/>
            <a:ext cx="7992888" cy="5805263"/>
          </a:xfrm>
          <a:prstGeom prst="rect">
            <a:avLst/>
          </a:prstGeom>
          <a:ln>
            <a:miter lim="800000"/>
            <a:headEnd/>
            <a:tailEnd/>
          </a:ln>
        </p:spPr>
        <p:txBody>
          <a:bodyPr/>
          <a:lstStyle/>
          <a:p>
            <a:pPr lvl="0" eaLnBrk="1" hangingPunct="1">
              <a:lnSpc>
                <a:spcPct val="100000"/>
              </a:lnSpc>
              <a:buFont typeface="Arial" pitchFamily="34" charset="0"/>
              <a:buChar char="•"/>
            </a:pPr>
            <a:r>
              <a:rPr lang="de-AT" altLang="de-DE" sz="2000" dirty="0">
                <a:latin typeface="Arial" panose="020B0604020202020204" pitchFamily="34" charset="0"/>
                <a:cs typeface="Arial" panose="020B0604020202020204" pitchFamily="34" charset="0"/>
              </a:rPr>
              <a:t>Zwei Fremdsprachen ab der 1. Klasse (Englisch und Russisch)</a:t>
            </a:r>
          </a:p>
          <a:p>
            <a:pPr lvl="0" eaLnBrk="1" hangingPunct="1">
              <a:lnSpc>
                <a:spcPct val="100000"/>
              </a:lnSpc>
              <a:buFont typeface="Arial" pitchFamily="34" charset="0"/>
              <a:buChar char="•"/>
            </a:pPr>
            <a:r>
              <a:rPr lang="de-AT" altLang="de-DE" sz="2000" kern="1200" dirty="0">
                <a:latin typeface="Arial" panose="020B0604020202020204" pitchFamily="34" charset="0"/>
                <a:cs typeface="Arial" panose="020B0604020202020204" pitchFamily="34" charset="0"/>
              </a:rPr>
              <a:t>Epochenunterricht (Blockunterricht)</a:t>
            </a:r>
          </a:p>
          <a:p>
            <a:pPr lvl="0" eaLnBrk="1" hangingPunct="1">
              <a:lnSpc>
                <a:spcPct val="100000"/>
              </a:lnSpc>
              <a:buFont typeface="Arial" pitchFamily="34" charset="0"/>
              <a:buChar char="•"/>
            </a:pPr>
            <a:r>
              <a:rPr lang="de-AT" altLang="de-DE" sz="2000" kern="1200" dirty="0">
                <a:latin typeface="Arial" panose="020B0604020202020204" pitchFamily="34" charset="0"/>
                <a:cs typeface="Arial" panose="020B0604020202020204" pitchFamily="34" charset="0"/>
              </a:rPr>
              <a:t>Gesamtschule von </a:t>
            </a:r>
            <a:r>
              <a:rPr lang="de-AT" altLang="de-DE" sz="2000" dirty="0">
                <a:latin typeface="Arial" panose="020B0604020202020204" pitchFamily="34" charset="0"/>
                <a:cs typeface="Arial" panose="020B0604020202020204" pitchFamily="34" charset="0"/>
              </a:rPr>
              <a:t>der 1. bis zur 12. Klasse</a:t>
            </a:r>
          </a:p>
          <a:p>
            <a:pPr lvl="0" eaLnBrk="1" hangingPunct="1">
              <a:lnSpc>
                <a:spcPct val="100000"/>
              </a:lnSpc>
              <a:buFont typeface="Arial" pitchFamily="34" charset="0"/>
              <a:buChar char="•"/>
            </a:pPr>
            <a:r>
              <a:rPr lang="de-AT" altLang="de-DE" sz="2000" dirty="0">
                <a:latin typeface="Arial" panose="020B0604020202020204" pitchFamily="34" charset="0"/>
                <a:cs typeface="Arial" panose="020B0604020202020204" pitchFamily="34" charset="0"/>
              </a:rPr>
              <a:t>Für die allgemeine Matura gibt es ein 13. Jahr</a:t>
            </a:r>
          </a:p>
          <a:p>
            <a:pPr eaLnBrk="1" hangingPunct="1">
              <a:buFont typeface="Arial" pitchFamily="34" charset="0"/>
              <a:buChar char="•"/>
            </a:pPr>
            <a:r>
              <a:rPr lang="de-AT" altLang="de-DE" sz="2000" dirty="0">
                <a:latin typeface="Arial" panose="020B0604020202020204" pitchFamily="34" charset="0"/>
                <a:cs typeface="Arial" panose="020B0604020202020204" pitchFamily="34" charset="0"/>
              </a:rPr>
              <a:t>Verzicht auf das Sitzenbleiben</a:t>
            </a:r>
          </a:p>
          <a:p>
            <a:pPr lvl="0" eaLnBrk="1" hangingPunct="1">
              <a:lnSpc>
                <a:spcPct val="100000"/>
              </a:lnSpc>
              <a:buFont typeface="Arial" pitchFamily="34" charset="0"/>
              <a:buChar char="•"/>
            </a:pPr>
            <a:r>
              <a:rPr lang="de-AT" altLang="de-DE" sz="2000" dirty="0">
                <a:latin typeface="Arial" panose="020B0604020202020204" pitchFamily="34" charset="0"/>
                <a:cs typeface="Arial" panose="020B0604020202020204" pitchFamily="34" charset="0"/>
              </a:rPr>
              <a:t>Ausführliche und individuelle Zeugnisse</a:t>
            </a:r>
          </a:p>
          <a:p>
            <a:pPr lvl="0" eaLnBrk="1" hangingPunct="1">
              <a:lnSpc>
                <a:spcPct val="100000"/>
              </a:lnSpc>
              <a:buFont typeface="Arial" pitchFamily="34" charset="0"/>
              <a:buChar char="•"/>
            </a:pPr>
            <a:endParaRPr lang="de-AT" altLang="de-DE" sz="2000" dirty="0">
              <a:latin typeface="Arial" panose="020B0604020202020204" pitchFamily="34" charset="0"/>
              <a:cs typeface="Arial" panose="020B0604020202020204" pitchFamily="34" charset="0"/>
            </a:endParaRPr>
          </a:p>
          <a:p>
            <a:pPr lvl="0" eaLnBrk="1" hangingPunct="1">
              <a:lnSpc>
                <a:spcPct val="100000"/>
              </a:lnSpc>
              <a:buFont typeface="Arial" pitchFamily="34" charset="0"/>
              <a:buChar char="•"/>
            </a:pPr>
            <a:r>
              <a:rPr lang="de-AT" altLang="de-DE" sz="2000" dirty="0">
                <a:latin typeface="Arial" panose="020B0604020202020204" pitchFamily="34" charset="0"/>
                <a:cs typeface="Arial" panose="020B0604020202020204" pitchFamily="34" charset="0"/>
              </a:rPr>
              <a:t>Die Schule ist bestrebt die Urteilsfähigkeit durch Selbsterfahrung zu schulen.</a:t>
            </a:r>
          </a:p>
          <a:p>
            <a:pPr lvl="0" eaLnBrk="1" hangingPunct="1">
              <a:lnSpc>
                <a:spcPct val="100000"/>
              </a:lnSpc>
              <a:buFont typeface="Arial" pitchFamily="34" charset="0"/>
              <a:buChar char="•"/>
            </a:pPr>
            <a:r>
              <a:rPr lang="de-AT" altLang="de-DE" sz="2000" dirty="0">
                <a:latin typeface="Arial" panose="020B0604020202020204" pitchFamily="34" charset="0"/>
                <a:cs typeface="Arial" panose="020B0604020202020204" pitchFamily="34" charset="0"/>
              </a:rPr>
              <a:t>Praktikum wird in jedem Jahr absolviert.</a:t>
            </a:r>
          </a:p>
        </p:txBody>
      </p:sp>
      <p:sp>
        <p:nvSpPr>
          <p:cNvPr id="5" name="Rectangle 2"/>
          <p:cNvSpPr txBox="1">
            <a:spLocks noChangeArrowheads="1"/>
          </p:cNvSpPr>
          <p:nvPr/>
        </p:nvSpPr>
        <p:spPr bwMode="auto">
          <a:xfrm>
            <a:off x="0" y="0"/>
            <a:ext cx="9144000"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Rudolf-Steiner-Schule</a:t>
            </a:r>
          </a:p>
          <a:p>
            <a:pPr algn="ctr" eaLnBrk="1" hangingPunct="1">
              <a:lnSpc>
                <a:spcPts val="2400"/>
              </a:lnSpc>
              <a:defRPr/>
            </a:pPr>
            <a:r>
              <a:rPr lang="de-AT" sz="2400" b="1" dirty="0">
                <a:solidFill>
                  <a:schemeClr val="tx2"/>
                </a:solidFill>
                <a:cs typeface="Arial" pitchFamily="34" charset="0"/>
              </a:rPr>
              <a:t>Freie Waldorfschule Salzburg</a:t>
            </a:r>
          </a:p>
        </p:txBody>
      </p:sp>
      <p:sp>
        <p:nvSpPr>
          <p:cNvPr id="2" name="Rechteck 1"/>
          <p:cNvSpPr/>
          <p:nvPr/>
        </p:nvSpPr>
        <p:spPr>
          <a:xfrm>
            <a:off x="611560" y="6237312"/>
            <a:ext cx="7920880"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1488571738"/>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83568" y="980728"/>
            <a:ext cx="7848872" cy="5328592"/>
          </a:xfrm>
          <a:prstGeom prst="rect">
            <a:avLst/>
          </a:prstGeom>
          <a:ln>
            <a:miter lim="800000"/>
            <a:headEnd/>
            <a:tailEnd/>
          </a:ln>
        </p:spPr>
        <p:txBody>
          <a:bodyPr/>
          <a:lstStyle/>
          <a:p>
            <a:pPr lvl="0" eaLnBrk="1" hangingPunct="1">
              <a:lnSpc>
                <a:spcPct val="100000"/>
              </a:lnSpc>
              <a:buFont typeface="Arial" pitchFamily="34" charset="0"/>
              <a:buChar char="•"/>
            </a:pPr>
            <a:endParaRPr lang="de-AT" altLang="de-DE" sz="2000" kern="1200" dirty="0">
              <a:latin typeface="Arial" panose="020B0604020202020204" pitchFamily="34" charset="0"/>
              <a:cs typeface="Arial" panose="020B0604020202020204" pitchFamily="34" charset="0"/>
            </a:endParaRPr>
          </a:p>
          <a:p>
            <a:pPr lvl="0" eaLnBrk="1" hangingPunct="1">
              <a:lnSpc>
                <a:spcPct val="100000"/>
              </a:lnSpc>
              <a:buFont typeface="Arial" pitchFamily="34" charset="0"/>
              <a:buChar char="•"/>
            </a:pPr>
            <a:r>
              <a:rPr lang="de-AT" altLang="de-DE" sz="2000" kern="1200" dirty="0">
                <a:latin typeface="Arial" panose="020B0604020202020204" pitchFamily="34" charset="0"/>
                <a:cs typeface="Arial" panose="020B0604020202020204" pitchFamily="34" charset="0"/>
              </a:rPr>
              <a:t>Künstlerische Gestaltung des Unterrichts</a:t>
            </a:r>
          </a:p>
          <a:p>
            <a:pPr lvl="0" eaLnBrk="1" hangingPunct="1">
              <a:lnSpc>
                <a:spcPct val="100000"/>
              </a:lnSpc>
              <a:buFont typeface="Arial" pitchFamily="34" charset="0"/>
              <a:buChar char="•"/>
            </a:pPr>
            <a:r>
              <a:rPr lang="de-AT" altLang="de-DE" sz="2000" dirty="0">
                <a:latin typeface="Arial" panose="020B0604020202020204" pitchFamily="34" charset="0"/>
                <a:cs typeface="Arial" panose="020B0604020202020204" pitchFamily="34" charset="0"/>
              </a:rPr>
              <a:t>Viel Wert wird auf Musik und Sport gelegt</a:t>
            </a:r>
          </a:p>
          <a:p>
            <a:pPr lvl="0" eaLnBrk="1" hangingPunct="1">
              <a:lnSpc>
                <a:spcPct val="100000"/>
              </a:lnSpc>
              <a:buFont typeface="Arial" pitchFamily="34" charset="0"/>
              <a:buChar char="•"/>
            </a:pPr>
            <a:r>
              <a:rPr lang="de-AT" altLang="de-DE" sz="2000" dirty="0">
                <a:latin typeface="Arial" panose="020B0604020202020204" pitchFamily="34" charset="0"/>
                <a:cs typeface="Arial" panose="020B0604020202020204" pitchFamily="34" charset="0"/>
              </a:rPr>
              <a:t>Theater, Eurythmie, Handwerk</a:t>
            </a:r>
          </a:p>
          <a:p>
            <a:pPr lvl="0" eaLnBrk="1" hangingPunct="1">
              <a:lnSpc>
                <a:spcPct val="100000"/>
              </a:lnSpc>
              <a:buFont typeface="Arial" pitchFamily="34" charset="0"/>
              <a:buChar char="•"/>
            </a:pPr>
            <a:r>
              <a:rPr lang="de-AT" altLang="de-DE" sz="2000" dirty="0">
                <a:latin typeface="Arial" panose="020B0604020202020204" pitchFamily="34" charset="0"/>
                <a:cs typeface="Arial" panose="020B0604020202020204" pitchFamily="34" charset="0"/>
              </a:rPr>
              <a:t>Projekte</a:t>
            </a:r>
          </a:p>
          <a:p>
            <a:pPr lvl="0" eaLnBrk="1" hangingPunct="1">
              <a:lnSpc>
                <a:spcPct val="100000"/>
              </a:lnSpc>
              <a:buFont typeface="Arial" pitchFamily="34" charset="0"/>
              <a:buChar char="•"/>
            </a:pPr>
            <a:r>
              <a:rPr lang="de-AT" altLang="de-DE" sz="2000" dirty="0">
                <a:latin typeface="Arial" panose="020B0604020202020204" pitchFamily="34" charset="0"/>
                <a:cs typeface="Arial" panose="020B0604020202020204" pitchFamily="34" charset="0"/>
              </a:rPr>
              <a:t>Internationaler Schüleraustausch </a:t>
            </a:r>
          </a:p>
          <a:p>
            <a:pPr lvl="0" eaLnBrk="1" hangingPunct="1">
              <a:lnSpc>
                <a:spcPct val="100000"/>
              </a:lnSpc>
              <a:buFont typeface="Arial" pitchFamily="34" charset="0"/>
              <a:buChar char="•"/>
            </a:pPr>
            <a:r>
              <a:rPr lang="de-AT" altLang="de-DE" sz="2000" dirty="0">
                <a:latin typeface="Arial" panose="020B0604020202020204" pitchFamily="34" charset="0"/>
                <a:cs typeface="Arial" panose="020B0604020202020204" pitchFamily="34" charset="0"/>
              </a:rPr>
              <a:t>Wahlfächer in der Oberstufe (Russisch-Konversation, Schreibwerkstatt, Cambridge-First-</a:t>
            </a:r>
            <a:r>
              <a:rPr lang="de-AT" altLang="de-DE" sz="2000" dirty="0" err="1">
                <a:latin typeface="Arial" panose="020B0604020202020204" pitchFamily="34" charset="0"/>
                <a:cs typeface="Arial" panose="020B0604020202020204" pitchFamily="34" charset="0"/>
              </a:rPr>
              <a:t>Certificate</a:t>
            </a:r>
            <a:r>
              <a:rPr lang="de-AT" altLang="de-DE" sz="2000" dirty="0">
                <a:latin typeface="Arial" panose="020B0604020202020204" pitchFamily="34" charset="0"/>
                <a:cs typeface="Arial" panose="020B0604020202020204" pitchFamily="34" charset="0"/>
              </a:rPr>
              <a:t>,…)</a:t>
            </a:r>
          </a:p>
          <a:p>
            <a:pPr marL="0" lvl="0" indent="0" algn="r" eaLnBrk="1" fontAlgn="auto" hangingPunct="1">
              <a:spcBef>
                <a:spcPts val="0"/>
              </a:spcBef>
              <a:spcAft>
                <a:spcPts val="0"/>
              </a:spcAft>
              <a:buNone/>
              <a:defRPr/>
            </a:pPr>
            <a:endParaRPr lang="de-AT" altLang="de-DE" sz="2400" kern="1200" dirty="0">
              <a:latin typeface="Arial" panose="020B0604020202020204" pitchFamily="34" charset="0"/>
              <a:cs typeface="Arial" panose="020B0604020202020204" pitchFamily="34" charset="0"/>
            </a:endParaRPr>
          </a:p>
        </p:txBody>
      </p:sp>
      <p:sp>
        <p:nvSpPr>
          <p:cNvPr id="5" name="Rectangle 2"/>
          <p:cNvSpPr txBox="1">
            <a:spLocks noChangeArrowheads="1"/>
          </p:cNvSpPr>
          <p:nvPr/>
        </p:nvSpPr>
        <p:spPr bwMode="auto">
          <a:xfrm>
            <a:off x="0" y="0"/>
            <a:ext cx="9144000"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Rudolf-Steiner-Schule</a:t>
            </a:r>
          </a:p>
          <a:p>
            <a:pPr algn="ctr" eaLnBrk="1" hangingPunct="1">
              <a:lnSpc>
                <a:spcPts val="2400"/>
              </a:lnSpc>
              <a:defRPr/>
            </a:pPr>
            <a:r>
              <a:rPr lang="de-AT" sz="2400" b="1" dirty="0">
                <a:solidFill>
                  <a:schemeClr val="tx2"/>
                </a:solidFill>
                <a:cs typeface="Arial" pitchFamily="34" charset="0"/>
              </a:rPr>
              <a:t>Freie Waldorfschule Salzburg</a:t>
            </a:r>
          </a:p>
        </p:txBody>
      </p:sp>
      <p:sp>
        <p:nvSpPr>
          <p:cNvPr id="3" name="Rechteck 2"/>
          <p:cNvSpPr/>
          <p:nvPr/>
        </p:nvSpPr>
        <p:spPr>
          <a:xfrm>
            <a:off x="3419872" y="6381328"/>
            <a:ext cx="5184576"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96612924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0" y="1052513"/>
            <a:ext cx="9144000" cy="5805487"/>
          </a:xfrm>
          <a:prstGeom prst="rect">
            <a:avLst/>
          </a:prstGeom>
          <a:ln>
            <a:miter lim="800000"/>
            <a:headEnd/>
            <a:tailEnd/>
          </a:ln>
        </p:spPr>
        <p:txBody>
          <a:bodyPr/>
          <a:lstStyle/>
          <a:p>
            <a:pPr marL="0" indent="0" algn="ctr" defTabSz="715963" eaLnBrk="1" hangingPunct="1">
              <a:buFont typeface="Wingdings" pitchFamily="2" charset="2"/>
              <a:buNone/>
              <a:defRPr/>
            </a:pPr>
            <a:r>
              <a:rPr lang="de-AT" sz="1800" dirty="0">
                <a:latin typeface="Arial" pitchFamily="34" charset="0"/>
                <a:cs typeface="Arial" pitchFamily="34" charset="0"/>
              </a:rPr>
              <a:t>Beispiel einer Stundentafel: </a:t>
            </a:r>
          </a:p>
          <a:p>
            <a:pPr marL="0" indent="0" algn="ctr" defTabSz="715963" eaLnBrk="1" hangingPunct="1">
              <a:buFont typeface="Wingdings" pitchFamily="2" charset="2"/>
              <a:buNone/>
              <a:defRPr/>
            </a:pPr>
            <a:r>
              <a:rPr lang="de-AT" sz="1800" dirty="0">
                <a:latin typeface="Arial" pitchFamily="34" charset="0"/>
                <a:cs typeface="Arial" pitchFamily="34" charset="0"/>
              </a:rPr>
              <a:t>Kann durch (autonome) Schwerpunkte verändert sein.</a:t>
            </a:r>
          </a:p>
        </p:txBody>
      </p:sp>
      <p:sp>
        <p:nvSpPr>
          <p:cNvPr id="4099" name="Rectangle 2"/>
          <p:cNvSpPr txBox="1">
            <a:spLocks noChangeArrowheads="1"/>
          </p:cNvSpPr>
          <p:nvPr/>
        </p:nvSpPr>
        <p:spPr bwMode="auto">
          <a:xfrm>
            <a:off x="-1" y="260648"/>
            <a:ext cx="9144001"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Grundstruktur der Lehrfächer aller Schulen nach der Volksschule:</a:t>
            </a:r>
          </a:p>
        </p:txBody>
      </p:sp>
      <p:pic>
        <p:nvPicPr>
          <p:cNvPr id="4"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1835696" y="1844824"/>
            <a:ext cx="5955814" cy="4244285"/>
          </a:xfrm>
          <a:prstGeom prst="rect">
            <a:avLst/>
          </a:prstGeom>
          <a:noFill/>
          <a:ln>
            <a:noFill/>
          </a:ln>
          <a:effectLst>
            <a:outerShdw blurRad="6223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hteck 1"/>
          <p:cNvSpPr/>
          <p:nvPr/>
        </p:nvSpPr>
        <p:spPr>
          <a:xfrm>
            <a:off x="683568" y="6453336"/>
            <a:ext cx="7848872"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1197322308"/>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18607" y="188640"/>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r>
              <a:rPr lang="de-AT" sz="2400" b="1" dirty="0">
                <a:solidFill>
                  <a:schemeClr val="tx2"/>
                </a:solidFill>
                <a:cs typeface="Arial" pitchFamily="34" charset="0"/>
              </a:rPr>
              <a:t>Rudolf-Steiner-Schule</a:t>
            </a:r>
          </a:p>
          <a:p>
            <a:pPr algn="ctr" eaLnBrk="1" hangingPunct="1">
              <a:lnSpc>
                <a:spcPts val="2400"/>
              </a:lnSpc>
              <a:defRPr/>
            </a:pPr>
            <a:r>
              <a:rPr lang="de-AT" sz="2400" b="1" dirty="0">
                <a:solidFill>
                  <a:schemeClr val="tx2"/>
                </a:solidFill>
                <a:cs typeface="Arial" pitchFamily="34" charset="0"/>
              </a:rPr>
              <a:t>Freie Waldorfschule Salzburg</a:t>
            </a:r>
          </a:p>
          <a:p>
            <a:pPr algn="ctr" eaLnBrk="1" hangingPunct="1">
              <a:lnSpc>
                <a:spcPts val="2400"/>
              </a:lnSpc>
              <a:defRPr/>
            </a:pPr>
            <a:endParaRPr lang="de-AT" sz="2800" b="1" dirty="0">
              <a:solidFill>
                <a:schemeClr val="tx2"/>
              </a:solidFill>
              <a:cs typeface="Arial" pitchFamily="34" charset="0"/>
            </a:endParaRPr>
          </a:p>
        </p:txBody>
      </p:sp>
      <p:sp>
        <p:nvSpPr>
          <p:cNvPr id="4" name="Rectangle 3"/>
          <p:cNvSpPr txBox="1">
            <a:spLocks noChangeArrowheads="1"/>
          </p:cNvSpPr>
          <p:nvPr/>
        </p:nvSpPr>
        <p:spPr>
          <a:xfrm>
            <a:off x="611560" y="908720"/>
            <a:ext cx="7992888" cy="5400600"/>
          </a:xfrm>
          <a:prstGeom prst="rect">
            <a:avLst/>
          </a:prstGeom>
          <a:noFill/>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eaLnBrk="1" hangingPunct="1">
              <a:lnSpc>
                <a:spcPct val="100000"/>
              </a:lnSpc>
              <a:buNone/>
            </a:pPr>
            <a:r>
              <a:rPr lang="de-AT" altLang="de-DE" sz="2000" dirty="0">
                <a:solidFill>
                  <a:srgbClr val="FF0000"/>
                </a:solidFill>
                <a:latin typeface="Arial" pitchFamily="34" charset="0"/>
                <a:cs typeface="Arial" pitchFamily="34" charset="0"/>
              </a:rPr>
              <a:t>Nachmittagsbetreuung:	</a:t>
            </a:r>
            <a:r>
              <a:rPr lang="de-AT" altLang="de-DE" sz="2000" dirty="0">
                <a:latin typeface="Arial" pitchFamily="34" charset="0"/>
                <a:cs typeface="Arial" pitchFamily="34" charset="0"/>
              </a:rPr>
              <a:t>täglich 12:00 bis 17:00</a:t>
            </a:r>
          </a:p>
          <a:p>
            <a:pPr marL="0" lvl="0" indent="0" eaLnBrk="1" hangingPunct="1">
              <a:lnSpc>
                <a:spcPct val="100000"/>
              </a:lnSpc>
              <a:buNone/>
            </a:pPr>
            <a:r>
              <a:rPr lang="de-AT" altLang="de-DE" sz="2000" dirty="0">
                <a:latin typeface="Arial" pitchFamily="34" charset="0"/>
                <a:cs typeface="Arial" pitchFamily="34" charset="0"/>
              </a:rPr>
              <a:t>Bei ausreichendem Bedarf wird </a:t>
            </a:r>
            <a:r>
              <a:rPr lang="de-AT" altLang="de-DE" sz="2000" dirty="0">
                <a:solidFill>
                  <a:srgbClr val="FF0000"/>
                </a:solidFill>
                <a:latin typeface="Arial" pitchFamily="34" charset="0"/>
                <a:cs typeface="Arial" pitchFamily="34" charset="0"/>
              </a:rPr>
              <a:t>eine Ferienbetreuung </a:t>
            </a:r>
            <a:r>
              <a:rPr lang="de-AT" altLang="de-DE" sz="2000" dirty="0">
                <a:latin typeface="Arial" pitchFamily="34" charset="0"/>
                <a:cs typeface="Arial" pitchFamily="34" charset="0"/>
              </a:rPr>
              <a:t>bis Ende Juli ganztags angeboten.</a:t>
            </a:r>
          </a:p>
          <a:p>
            <a:pPr eaLnBrk="1" hangingPunct="1">
              <a:buFont typeface="Wingdings" pitchFamily="2" charset="2"/>
              <a:buNone/>
            </a:pPr>
            <a:endParaRPr lang="de-DE" altLang="de-DE" sz="2000" dirty="0">
              <a:latin typeface="Arial" pitchFamily="34" charset="0"/>
              <a:cs typeface="Arial" pitchFamily="34" charset="0"/>
            </a:endParaRPr>
          </a:p>
          <a:p>
            <a:pPr eaLnBrk="1" hangingPunct="1">
              <a:buFont typeface="Wingdings" pitchFamily="2" charset="2"/>
              <a:buNone/>
            </a:pPr>
            <a:r>
              <a:rPr lang="de-DE" altLang="de-DE" sz="2000" dirty="0">
                <a:solidFill>
                  <a:schemeClr val="tx2"/>
                </a:solidFill>
                <a:latin typeface="Arial" pitchFamily="34" charset="0"/>
                <a:cs typeface="Arial" pitchFamily="34" charset="0"/>
              </a:rPr>
              <a:t>Wichtige Termine:</a:t>
            </a:r>
          </a:p>
          <a:p>
            <a:pPr eaLnBrk="1" hangingPunct="1">
              <a:buFont typeface="Wingdings" pitchFamily="2" charset="2"/>
              <a:buNone/>
            </a:pPr>
            <a:r>
              <a:rPr lang="de-DE" altLang="de-DE" sz="2000" dirty="0">
                <a:latin typeface="Arial" pitchFamily="34" charset="0"/>
                <a:cs typeface="Arial" pitchFamily="34" charset="0"/>
              </a:rPr>
              <a:t>Tag der offenen Tür:	08.11.2019 </a:t>
            </a:r>
          </a:p>
          <a:p>
            <a:pPr eaLnBrk="1" hangingPunct="1">
              <a:buFont typeface="Wingdings" pitchFamily="2" charset="2"/>
              <a:buNone/>
            </a:pPr>
            <a:r>
              <a:rPr lang="de-DE" altLang="de-DE" sz="2000" dirty="0">
                <a:latin typeface="Arial" pitchFamily="34" charset="0"/>
                <a:cs typeface="Arial" pitchFamily="34" charset="0"/>
              </a:rPr>
              <a:t>Für Quereinsteiger wird ein Informationsgespräch angeboten.</a:t>
            </a:r>
          </a:p>
          <a:p>
            <a:pPr eaLnBrk="1" hangingPunct="1">
              <a:buFont typeface="Wingdings" pitchFamily="2" charset="2"/>
              <a:buNone/>
            </a:pPr>
            <a:r>
              <a:rPr lang="de-DE" altLang="de-DE" sz="2000" dirty="0">
                <a:latin typeface="Arial" pitchFamily="34" charset="0"/>
                <a:cs typeface="Arial" pitchFamily="34" charset="0"/>
              </a:rPr>
              <a:t>Ein halbes Jahr Probezeit in der Klasse </a:t>
            </a:r>
          </a:p>
          <a:p>
            <a:pPr eaLnBrk="1" hangingPunct="1">
              <a:buFont typeface="Wingdings" pitchFamily="2" charset="2"/>
              <a:buNone/>
            </a:pPr>
            <a:endParaRPr lang="de-DE" altLang="de-DE" sz="2000" b="1" dirty="0">
              <a:solidFill>
                <a:schemeClr val="tx2"/>
              </a:solidFill>
              <a:latin typeface="Arial" pitchFamily="34" charset="0"/>
              <a:cs typeface="Arial" pitchFamily="34" charset="0"/>
            </a:endParaRPr>
          </a:p>
          <a:p>
            <a:pPr eaLnBrk="1" hangingPunct="1">
              <a:buFont typeface="Wingdings" pitchFamily="2" charset="2"/>
              <a:buNone/>
            </a:pPr>
            <a:r>
              <a:rPr lang="de-DE" altLang="de-DE" sz="2000" dirty="0">
                <a:solidFill>
                  <a:schemeClr val="tx2"/>
                </a:solidFill>
                <a:latin typeface="Arial" pitchFamily="34" charset="0"/>
                <a:cs typeface="Arial" pitchFamily="34" charset="0"/>
              </a:rPr>
              <a:t>Daten:</a:t>
            </a:r>
          </a:p>
          <a:p>
            <a:pPr eaLnBrk="1" hangingPunct="1">
              <a:buFont typeface="Wingdings" pitchFamily="2" charset="2"/>
              <a:buNone/>
            </a:pPr>
            <a:r>
              <a:rPr lang="de-DE" altLang="de-DE" sz="2000" dirty="0">
                <a:latin typeface="Arial" pitchFamily="34" charset="0"/>
                <a:cs typeface="Arial" pitchFamily="34" charset="0"/>
              </a:rPr>
              <a:t>Adresse:	Waldorfstraße 11,</a:t>
            </a:r>
          </a:p>
          <a:p>
            <a:pPr eaLnBrk="1" hangingPunct="1">
              <a:buFont typeface="Wingdings" pitchFamily="2" charset="2"/>
              <a:buNone/>
            </a:pPr>
            <a:r>
              <a:rPr lang="de-DE" altLang="de-DE" sz="2000" dirty="0">
                <a:latin typeface="Arial" pitchFamily="34" charset="0"/>
                <a:cs typeface="Arial" pitchFamily="34" charset="0"/>
              </a:rPr>
              <a:t>			5023 Salzburg</a:t>
            </a:r>
          </a:p>
          <a:p>
            <a:pPr eaLnBrk="1" hangingPunct="1">
              <a:buFont typeface="Wingdings" pitchFamily="2" charset="2"/>
              <a:buNone/>
            </a:pPr>
            <a:r>
              <a:rPr lang="de-DE" altLang="de-DE" sz="2000" dirty="0">
                <a:latin typeface="Arial" pitchFamily="34" charset="0"/>
                <a:cs typeface="Arial" pitchFamily="34" charset="0"/>
              </a:rPr>
              <a:t>Telefon:		+43 662-664040</a:t>
            </a:r>
          </a:p>
          <a:p>
            <a:pPr eaLnBrk="1" hangingPunct="1">
              <a:buFont typeface="Wingdings" pitchFamily="2" charset="2"/>
              <a:buNone/>
            </a:pPr>
            <a:r>
              <a:rPr lang="de-DE" altLang="de-DE" sz="2000" dirty="0">
                <a:latin typeface="Arial" pitchFamily="34" charset="0"/>
                <a:cs typeface="Arial" pitchFamily="34" charset="0"/>
              </a:rPr>
              <a:t>E-Mail:		</a:t>
            </a:r>
            <a:r>
              <a:rPr lang="de-DE" altLang="de-DE" sz="2000" dirty="0">
                <a:latin typeface="Arial" pitchFamily="34" charset="0"/>
                <a:cs typeface="Arial" pitchFamily="34" charset="0"/>
                <a:hlinkClick r:id="rId3"/>
              </a:rPr>
              <a:t>sekretariat@waldorf-salzburg.info</a:t>
            </a:r>
            <a:endParaRPr lang="de-DE" altLang="de-DE" sz="2000" dirty="0">
              <a:latin typeface="Arial" pitchFamily="34" charset="0"/>
              <a:cs typeface="Arial" pitchFamily="34" charset="0"/>
            </a:endParaRPr>
          </a:p>
          <a:p>
            <a:pPr eaLnBrk="1" hangingPunct="1">
              <a:buFont typeface="Wingdings" pitchFamily="2" charset="2"/>
              <a:buNone/>
            </a:pPr>
            <a:r>
              <a:rPr lang="de-DE" altLang="de-DE" sz="2000" dirty="0">
                <a:latin typeface="Arial" pitchFamily="34" charset="0"/>
                <a:cs typeface="Arial" pitchFamily="34" charset="0"/>
              </a:rPr>
              <a:t>Web:		www.waldorf-salzburg.info</a:t>
            </a:r>
          </a:p>
          <a:p>
            <a:pPr marL="0" lvl="0" indent="0" algn="r" eaLnBrk="1" fontAlgn="auto" hangingPunct="1">
              <a:spcBef>
                <a:spcPts val="0"/>
              </a:spcBef>
              <a:spcAft>
                <a:spcPts val="0"/>
              </a:spcAft>
              <a:buNone/>
              <a:defRPr/>
            </a:pPr>
            <a:r>
              <a:rPr lang="de-DE" sz="1200" dirty="0">
                <a:solidFill>
                  <a:prstClr val="black">
                    <a:tint val="75000"/>
                  </a:prstClr>
                </a:solidFill>
              </a:rPr>
              <a:t>Mag. Veronika Kerschbaumer</a:t>
            </a:r>
          </a:p>
          <a:p>
            <a:pPr eaLnBrk="1" hangingPunct="1">
              <a:buFont typeface="Wingdings" pitchFamily="2" charset="2"/>
              <a:buNone/>
            </a:pPr>
            <a:endParaRPr lang="de-DE" altLang="de-DE" sz="2000" dirty="0">
              <a:latin typeface="Arial" pitchFamily="34" charset="0"/>
              <a:cs typeface="Arial" pitchFamily="34" charset="0"/>
            </a:endParaRPr>
          </a:p>
          <a:p>
            <a:pPr eaLnBrk="1" hangingPunct="1">
              <a:buFont typeface="Wingdings" pitchFamily="2" charset="2"/>
              <a:buNone/>
            </a:pPr>
            <a:endParaRPr lang="de-DE" altLang="de-DE" sz="2000" dirty="0">
              <a:latin typeface="Arial" pitchFamily="34" charset="0"/>
              <a:cs typeface="Arial" pitchFamily="34" charset="0"/>
            </a:endParaRPr>
          </a:p>
        </p:txBody>
      </p:sp>
    </p:spTree>
    <p:extLst>
      <p:ext uri="{BB962C8B-B14F-4D97-AF65-F5344CB8AC3E}">
        <p14:creationId xmlns:p14="http://schemas.microsoft.com/office/powerpoint/2010/main" val="804162172"/>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611560" y="942281"/>
            <a:ext cx="7920880" cy="5949280"/>
          </a:xfrm>
          <a:noFill/>
        </p:spPr>
        <p:txBody>
          <a:bodyPr/>
          <a:lstStyle/>
          <a:p>
            <a:pPr eaLnBrk="1" hangingPunct="1">
              <a:lnSpc>
                <a:spcPct val="150000"/>
              </a:lnSpc>
            </a:pPr>
            <a:r>
              <a:rPr lang="de-AT" altLang="de-DE" sz="2000" dirty="0">
                <a:latin typeface="Arial" panose="020B0604020202020204" pitchFamily="34" charset="0"/>
                <a:cs typeface="Arial" panose="020B0604020202020204" pitchFamily="34" charset="0"/>
              </a:rPr>
              <a:t>Selbsttätiges Arbeiten in Arbeitsphasen – </a:t>
            </a:r>
            <a:r>
              <a:rPr lang="de-AT" altLang="de-DE" sz="2000" dirty="0" err="1">
                <a:latin typeface="Arial" panose="020B0604020202020204" pitchFamily="34" charset="0"/>
                <a:cs typeface="Arial" panose="020B0604020202020204" pitchFamily="34" charset="0"/>
              </a:rPr>
              <a:t>Montessoripädagogik</a:t>
            </a:r>
            <a:endParaRPr lang="de-AT" altLang="de-DE" sz="2000" dirty="0">
              <a:latin typeface="Arial" panose="020B0604020202020204" pitchFamily="34" charset="0"/>
              <a:cs typeface="Arial" panose="020B0604020202020204" pitchFamily="34" charset="0"/>
            </a:endParaRPr>
          </a:p>
          <a:p>
            <a:pPr eaLnBrk="1" hangingPunct="1">
              <a:lnSpc>
                <a:spcPct val="150000"/>
              </a:lnSpc>
            </a:pPr>
            <a:r>
              <a:rPr lang="de-AT" altLang="de-DE" sz="2000" dirty="0">
                <a:latin typeface="Arial" panose="020B0604020202020204" pitchFamily="34" charset="0"/>
                <a:cs typeface="Arial" panose="020B0604020202020204" pitchFamily="34" charset="0"/>
              </a:rPr>
              <a:t>Offenes Lernen – Lernen in Gruppen</a:t>
            </a:r>
          </a:p>
          <a:p>
            <a:pPr eaLnBrk="1" hangingPunct="1">
              <a:lnSpc>
                <a:spcPct val="150000"/>
              </a:lnSpc>
            </a:pPr>
            <a:r>
              <a:rPr lang="de-AT" altLang="de-DE" sz="2000" dirty="0">
                <a:latin typeface="Arial" panose="020B0604020202020204" pitchFamily="34" charset="0"/>
                <a:cs typeface="Arial" panose="020B0604020202020204" pitchFamily="34" charset="0"/>
              </a:rPr>
              <a:t>Christlich-ganzheitliche Erziehung</a:t>
            </a:r>
          </a:p>
          <a:p>
            <a:pPr eaLnBrk="1" hangingPunct="1">
              <a:lnSpc>
                <a:spcPct val="150000"/>
              </a:lnSpc>
            </a:pPr>
            <a:r>
              <a:rPr lang="de-AT" altLang="de-DE" sz="2000" dirty="0">
                <a:latin typeface="Arial" panose="020B0604020202020204" pitchFamily="34" charset="0"/>
                <a:cs typeface="Arial" panose="020B0604020202020204" pitchFamily="34" charset="0"/>
              </a:rPr>
              <a:t>Berufsorientierung</a:t>
            </a:r>
          </a:p>
          <a:p>
            <a:pPr eaLnBrk="1" hangingPunct="1">
              <a:lnSpc>
                <a:spcPct val="150000"/>
              </a:lnSpc>
            </a:pPr>
            <a:r>
              <a:rPr lang="de-AT" altLang="de-DE" sz="2000" dirty="0">
                <a:latin typeface="Arial" panose="020B0604020202020204" pitchFamily="34" charset="0"/>
                <a:cs typeface="Arial" panose="020B0604020202020204" pitchFamily="34" charset="0"/>
              </a:rPr>
              <a:t>Schulparlament</a:t>
            </a:r>
          </a:p>
          <a:p>
            <a:pPr eaLnBrk="1" hangingPunct="1">
              <a:lnSpc>
                <a:spcPct val="150000"/>
              </a:lnSpc>
            </a:pPr>
            <a:r>
              <a:rPr lang="de-AT" altLang="de-DE" sz="2000" dirty="0">
                <a:latin typeface="Arial" panose="020B0604020202020204" pitchFamily="34" charset="0"/>
                <a:cs typeface="Arial" panose="020B0604020202020204" pitchFamily="34" charset="0"/>
              </a:rPr>
              <a:t>Integration</a:t>
            </a:r>
          </a:p>
          <a:p>
            <a:pPr eaLnBrk="1" hangingPunct="1">
              <a:lnSpc>
                <a:spcPct val="150000"/>
              </a:lnSpc>
            </a:pPr>
            <a:endParaRPr lang="de-AT" altLang="de-DE" sz="2400" dirty="0">
              <a:latin typeface="Arial" panose="020B0604020202020204" pitchFamily="34" charset="0"/>
              <a:cs typeface="Arial" panose="020B0604020202020204" pitchFamily="34" charset="0"/>
            </a:endParaRPr>
          </a:p>
        </p:txBody>
      </p:sp>
      <p:sp>
        <p:nvSpPr>
          <p:cNvPr id="5" name="Rectangle 2"/>
          <p:cNvSpPr txBox="1">
            <a:spLocks noChangeArrowheads="1"/>
          </p:cNvSpPr>
          <p:nvPr/>
        </p:nvSpPr>
        <p:spPr bwMode="auto">
          <a:xfrm>
            <a:off x="0" y="188640"/>
            <a:ext cx="9144000"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endParaRPr lang="de-AT" sz="2400" b="1" dirty="0">
              <a:solidFill>
                <a:schemeClr val="tx2"/>
              </a:solidFill>
              <a:cs typeface="Arial" pitchFamily="34" charset="0"/>
            </a:endParaRPr>
          </a:p>
          <a:p>
            <a:pPr algn="ctr" eaLnBrk="1" hangingPunct="1">
              <a:lnSpc>
                <a:spcPts val="2400"/>
              </a:lnSpc>
              <a:defRPr/>
            </a:pPr>
            <a:r>
              <a:rPr lang="de-AT" sz="2400" b="1" dirty="0">
                <a:solidFill>
                  <a:schemeClr val="tx2"/>
                </a:solidFill>
                <a:cs typeface="Arial" pitchFamily="34" charset="0"/>
              </a:rPr>
              <a:t>Diakonie – Neue Mittelschule Diakonieverein Salzburg</a:t>
            </a:r>
          </a:p>
          <a:p>
            <a:pPr algn="ctr" eaLnBrk="1" hangingPunct="1">
              <a:lnSpc>
                <a:spcPts val="2400"/>
              </a:lnSpc>
              <a:defRPr/>
            </a:pPr>
            <a:endParaRPr lang="de-AT" sz="2800" b="1" dirty="0">
              <a:solidFill>
                <a:schemeClr val="tx2"/>
              </a:solidFill>
              <a:cs typeface="Arial" pitchFamily="34" charset="0"/>
            </a:endParaRPr>
          </a:p>
        </p:txBody>
      </p:sp>
      <p:sp>
        <p:nvSpPr>
          <p:cNvPr id="2" name="Fußzeilenplatzhalter 1"/>
          <p:cNvSpPr>
            <a:spLocks noGrp="1"/>
          </p:cNvSpPr>
          <p:nvPr>
            <p:ph type="ftr" sz="quarter" idx="11"/>
          </p:nvPr>
        </p:nvSpPr>
        <p:spPr>
          <a:xfrm>
            <a:off x="3124200" y="6356350"/>
            <a:ext cx="5480248"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279611560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611560" y="942281"/>
            <a:ext cx="7920880" cy="5949280"/>
          </a:xfrm>
          <a:noFill/>
        </p:spPr>
        <p:txBody>
          <a:bodyPr/>
          <a:lstStyle/>
          <a:p>
            <a:pPr eaLnBrk="1" hangingPunct="1">
              <a:buFont typeface="Wingdings" pitchFamily="2" charset="2"/>
              <a:buNone/>
            </a:pPr>
            <a:r>
              <a:rPr lang="de-DE" altLang="de-DE" sz="2000" dirty="0">
                <a:solidFill>
                  <a:schemeClr val="tx2"/>
                </a:solidFill>
                <a:latin typeface="Arial" pitchFamily="34" charset="0"/>
                <a:cs typeface="Arial" pitchFamily="34" charset="0"/>
              </a:rPr>
              <a:t>Wichtige Termine: </a:t>
            </a:r>
          </a:p>
          <a:p>
            <a:pPr eaLnBrk="1" hangingPunct="1">
              <a:buFont typeface="Wingdings" pitchFamily="2" charset="2"/>
              <a:buNone/>
            </a:pPr>
            <a:r>
              <a:rPr lang="de-DE" altLang="de-DE" sz="2000" dirty="0">
                <a:latin typeface="Arial" pitchFamily="34" charset="0"/>
                <a:cs typeface="Arial" pitchFamily="34" charset="0"/>
              </a:rPr>
              <a:t>Tag der offenen Tür:</a:t>
            </a:r>
            <a:r>
              <a:rPr lang="de-DE" altLang="de-DE" sz="2000" dirty="0">
                <a:solidFill>
                  <a:schemeClr val="tx2"/>
                </a:solidFill>
                <a:latin typeface="Arial" pitchFamily="34" charset="0"/>
                <a:cs typeface="Arial" pitchFamily="34" charset="0"/>
              </a:rPr>
              <a:t>	</a:t>
            </a:r>
            <a:r>
              <a:rPr lang="de-DE" altLang="de-DE" sz="2000" dirty="0">
                <a:latin typeface="Arial" pitchFamily="34" charset="0"/>
                <a:cs typeface="Arial" pitchFamily="34" charset="0"/>
              </a:rPr>
              <a:t>26.11.2019 von 8:30 bis 12:30 Uhr </a:t>
            </a:r>
          </a:p>
          <a:p>
            <a:pPr eaLnBrk="1" hangingPunct="1">
              <a:buFont typeface="Wingdings" pitchFamily="2" charset="2"/>
              <a:buNone/>
            </a:pPr>
            <a:endParaRPr lang="de-DE" altLang="de-DE" sz="2000" dirty="0">
              <a:solidFill>
                <a:schemeClr val="tx2"/>
              </a:solidFill>
              <a:latin typeface="Arial" pitchFamily="34" charset="0"/>
              <a:cs typeface="Arial" pitchFamily="34" charset="0"/>
            </a:endParaRPr>
          </a:p>
          <a:p>
            <a:pPr eaLnBrk="1" hangingPunct="1">
              <a:buFont typeface="Wingdings" pitchFamily="2" charset="2"/>
              <a:buNone/>
            </a:pPr>
            <a:r>
              <a:rPr lang="de-DE" altLang="de-DE" sz="2000" dirty="0">
                <a:solidFill>
                  <a:schemeClr val="tx2"/>
                </a:solidFill>
                <a:latin typeface="Arial" pitchFamily="34" charset="0"/>
                <a:cs typeface="Arial" pitchFamily="34" charset="0"/>
              </a:rPr>
              <a:t>Daten:</a:t>
            </a:r>
          </a:p>
          <a:p>
            <a:pPr eaLnBrk="1" hangingPunct="1">
              <a:buFont typeface="Wingdings" pitchFamily="2" charset="2"/>
              <a:buNone/>
            </a:pPr>
            <a:r>
              <a:rPr lang="de-AT" altLang="de-DE" sz="2000" dirty="0">
                <a:latin typeface="Arial" pitchFamily="34" charset="0"/>
                <a:cs typeface="Arial" pitchFamily="34" charset="0"/>
              </a:rPr>
              <a:t>Direktor:	Gerhard Berger</a:t>
            </a:r>
          </a:p>
          <a:p>
            <a:pPr eaLnBrk="1" hangingPunct="1">
              <a:buNone/>
            </a:pPr>
            <a:r>
              <a:rPr lang="de-DE" altLang="de-DE" sz="2000" dirty="0">
                <a:latin typeface="Arial" pitchFamily="34" charset="0"/>
                <a:cs typeface="Arial" pitchFamily="34" charset="0"/>
              </a:rPr>
              <a:t>Adresse 	Franz-</a:t>
            </a:r>
            <a:r>
              <a:rPr lang="de-DE" altLang="de-DE" sz="2000" dirty="0" err="1">
                <a:latin typeface="Arial" pitchFamily="34" charset="0"/>
                <a:cs typeface="Arial" pitchFamily="34" charset="0"/>
              </a:rPr>
              <a:t>Hinterholzer</a:t>
            </a:r>
            <a:r>
              <a:rPr lang="de-DE" altLang="de-DE" sz="2000" dirty="0">
                <a:latin typeface="Arial" pitchFamily="34" charset="0"/>
                <a:cs typeface="Arial" pitchFamily="34" charset="0"/>
              </a:rPr>
              <a:t>-Kai 8a,</a:t>
            </a:r>
          </a:p>
          <a:p>
            <a:pPr eaLnBrk="1" hangingPunct="1">
              <a:buFont typeface="Wingdings" pitchFamily="2" charset="2"/>
              <a:buNone/>
            </a:pPr>
            <a:r>
              <a:rPr lang="de-DE" altLang="de-DE" sz="2000" dirty="0">
                <a:latin typeface="Arial" pitchFamily="34" charset="0"/>
                <a:cs typeface="Arial" pitchFamily="34" charset="0"/>
              </a:rPr>
              <a:t>			5020 Salzburg			</a:t>
            </a:r>
          </a:p>
          <a:p>
            <a:pPr eaLnBrk="1" hangingPunct="1">
              <a:buFont typeface="Wingdings" pitchFamily="2" charset="2"/>
              <a:buNone/>
            </a:pPr>
            <a:r>
              <a:rPr lang="de-DE" altLang="de-DE" sz="2000" dirty="0">
                <a:latin typeface="Arial" pitchFamily="34" charset="0"/>
                <a:cs typeface="Arial" pitchFamily="34" charset="0"/>
              </a:rPr>
              <a:t>Telefon		+43662-620-123</a:t>
            </a:r>
          </a:p>
          <a:p>
            <a:pPr eaLnBrk="1" hangingPunct="1">
              <a:buFont typeface="Wingdings" pitchFamily="2" charset="2"/>
              <a:buNone/>
            </a:pPr>
            <a:r>
              <a:rPr lang="de-DE" altLang="de-DE" sz="2000" dirty="0">
                <a:latin typeface="Arial" pitchFamily="34" charset="0"/>
                <a:cs typeface="Arial" pitchFamily="34" charset="0"/>
              </a:rPr>
              <a:t>Mail:		</a:t>
            </a:r>
            <a:r>
              <a:rPr lang="de-DE" altLang="de-DE" sz="2000" u="sng" dirty="0" err="1">
                <a:solidFill>
                  <a:srgbClr val="0000FF"/>
                </a:solidFill>
                <a:latin typeface="Arial" pitchFamily="34" charset="0"/>
                <a:cs typeface="Arial" pitchFamily="34" charset="0"/>
              </a:rPr>
              <a:t>neuemittelschule@diakonie.cc</a:t>
            </a:r>
            <a:endParaRPr lang="de-DE" altLang="de-DE" sz="2000" u="sng" dirty="0">
              <a:solidFill>
                <a:srgbClr val="0000FF"/>
              </a:solidFill>
              <a:latin typeface="Arial" pitchFamily="34" charset="0"/>
              <a:cs typeface="Arial" pitchFamily="34" charset="0"/>
            </a:endParaRPr>
          </a:p>
          <a:p>
            <a:pPr eaLnBrk="1" hangingPunct="1">
              <a:buFont typeface="Wingdings" pitchFamily="2" charset="2"/>
              <a:buNone/>
            </a:pPr>
            <a:r>
              <a:rPr lang="de-DE" altLang="de-DE" sz="2000" dirty="0">
                <a:latin typeface="Arial" pitchFamily="34" charset="0"/>
                <a:cs typeface="Arial" pitchFamily="34" charset="0"/>
              </a:rPr>
              <a:t>Web 		www.diakonie.cc</a:t>
            </a:r>
            <a:endParaRPr lang="de-AT" altLang="de-DE" sz="2400" dirty="0">
              <a:latin typeface="Arial" panose="020B0604020202020204" pitchFamily="34" charset="0"/>
              <a:cs typeface="Arial" panose="020B0604020202020204" pitchFamily="34" charset="0"/>
            </a:endParaRPr>
          </a:p>
        </p:txBody>
      </p:sp>
      <p:sp>
        <p:nvSpPr>
          <p:cNvPr id="5" name="Rectangle 2"/>
          <p:cNvSpPr txBox="1">
            <a:spLocks noChangeArrowheads="1"/>
          </p:cNvSpPr>
          <p:nvPr/>
        </p:nvSpPr>
        <p:spPr bwMode="auto">
          <a:xfrm>
            <a:off x="0" y="188640"/>
            <a:ext cx="9144000"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endParaRPr lang="de-AT" sz="2400" b="1" dirty="0">
              <a:solidFill>
                <a:schemeClr val="tx2"/>
              </a:solidFill>
              <a:cs typeface="Arial" pitchFamily="34" charset="0"/>
            </a:endParaRPr>
          </a:p>
          <a:p>
            <a:pPr algn="ctr" eaLnBrk="1" hangingPunct="1">
              <a:lnSpc>
                <a:spcPts val="2400"/>
              </a:lnSpc>
              <a:defRPr/>
            </a:pPr>
            <a:r>
              <a:rPr lang="de-AT" sz="2400" b="1" dirty="0">
                <a:solidFill>
                  <a:schemeClr val="tx2"/>
                </a:solidFill>
                <a:cs typeface="Arial" pitchFamily="34" charset="0"/>
              </a:rPr>
              <a:t>Diakonie – Neue Mittelschule Diakonieverein Salzburg</a:t>
            </a:r>
          </a:p>
          <a:p>
            <a:pPr algn="ctr" eaLnBrk="1" hangingPunct="1">
              <a:lnSpc>
                <a:spcPts val="2400"/>
              </a:lnSpc>
              <a:defRPr/>
            </a:pPr>
            <a:endParaRPr lang="de-AT" sz="2800" b="1" dirty="0">
              <a:solidFill>
                <a:schemeClr val="tx2"/>
              </a:solidFill>
              <a:cs typeface="Arial" pitchFamily="34" charset="0"/>
            </a:endParaRPr>
          </a:p>
        </p:txBody>
      </p:sp>
      <p:sp>
        <p:nvSpPr>
          <p:cNvPr id="2" name="Fußzeilenplatzhalter 1"/>
          <p:cNvSpPr>
            <a:spLocks noGrp="1"/>
          </p:cNvSpPr>
          <p:nvPr>
            <p:ph type="ftr" sz="quarter" idx="11"/>
          </p:nvPr>
        </p:nvSpPr>
        <p:spPr>
          <a:xfrm>
            <a:off x="3124200" y="6356350"/>
            <a:ext cx="5408240" cy="365125"/>
          </a:xfrm>
        </p:spPr>
        <p:txBody>
          <a:bodyPr/>
          <a:lstStyle/>
          <a:p>
            <a:pPr algn="r">
              <a:defRPr/>
            </a:pPr>
            <a:r>
              <a:rPr lang="de-DE">
                <a:solidFill>
                  <a:prstClr val="black">
                    <a:tint val="75000"/>
                  </a:prstClr>
                </a:solidFill>
              </a:rPr>
              <a:t>Mag. Veronika Kerschbaumer</a:t>
            </a:r>
          </a:p>
        </p:txBody>
      </p:sp>
    </p:spTree>
    <p:extLst>
      <p:ext uri="{BB962C8B-B14F-4D97-AF65-F5344CB8AC3E}">
        <p14:creationId xmlns:p14="http://schemas.microsoft.com/office/powerpoint/2010/main" val="1719335610"/>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539552" y="1052736"/>
            <a:ext cx="7992888" cy="5788688"/>
          </a:xfrm>
          <a:noFill/>
        </p:spPr>
        <p:txBody>
          <a:bodyPr/>
          <a:lstStyle/>
          <a:p>
            <a:pPr>
              <a:buFont typeface="Arial"/>
              <a:buChar char="•"/>
            </a:pPr>
            <a:endParaRPr lang="de-AT" sz="2000" dirty="0">
              <a:latin typeface="Arial" panose="020B0604020202020204" pitchFamily="34" charset="0"/>
              <a:cs typeface="Arial" panose="020B0604020202020204" pitchFamily="34" charset="0"/>
            </a:endParaRPr>
          </a:p>
          <a:p>
            <a:pPr>
              <a:buFont typeface="Arial"/>
              <a:buChar char="•"/>
            </a:pPr>
            <a:r>
              <a:rPr lang="de-AT" sz="2000" dirty="0">
                <a:latin typeface="Arial" panose="020B0604020202020204" pitchFamily="34" charset="0"/>
                <a:cs typeface="Arial" panose="020B0604020202020204" pitchFamily="34" charset="0"/>
              </a:rPr>
              <a:t>Informationstechnologie – Kennenlernen neuer Medien von der ersten bis zur vierten Klasse. </a:t>
            </a:r>
          </a:p>
          <a:p>
            <a:pPr>
              <a:buFont typeface="Arial"/>
              <a:buChar char="•"/>
            </a:pPr>
            <a:endParaRPr lang="de-AT" sz="2000" dirty="0">
              <a:latin typeface="Arial" panose="020B0604020202020204" pitchFamily="34" charset="0"/>
              <a:cs typeface="Arial" panose="020B0604020202020204" pitchFamily="34" charset="0"/>
            </a:endParaRPr>
          </a:p>
          <a:p>
            <a:pPr>
              <a:buFont typeface="Arial"/>
              <a:buChar char="•"/>
            </a:pPr>
            <a:r>
              <a:rPr lang="de-AT" sz="2000" dirty="0">
                <a:latin typeface="Arial" panose="020B0604020202020204" pitchFamily="34" charset="0"/>
                <a:cs typeface="Arial" panose="020B0604020202020204" pitchFamily="34" charset="0"/>
              </a:rPr>
              <a:t>Fremdsprachenschwerpunkt – Zusätzlich zu Englisch gibt es die Möglichkeit Italienisch zu lernen. </a:t>
            </a:r>
          </a:p>
          <a:p>
            <a:pPr>
              <a:buFont typeface="Arial"/>
              <a:buChar char="•"/>
            </a:pPr>
            <a:endParaRPr lang="de-AT" sz="2000" dirty="0">
              <a:latin typeface="Arial" panose="020B0604020202020204" pitchFamily="34" charset="0"/>
              <a:cs typeface="Arial" panose="020B0604020202020204" pitchFamily="34" charset="0"/>
            </a:endParaRPr>
          </a:p>
          <a:p>
            <a:pPr>
              <a:buFont typeface="Arial"/>
              <a:buChar char="•"/>
            </a:pPr>
            <a:r>
              <a:rPr lang="de-AT" sz="2000" dirty="0">
                <a:latin typeface="Arial" panose="020B0604020202020204" pitchFamily="34" charset="0"/>
                <a:cs typeface="Arial" panose="020B0604020202020204" pitchFamily="34" charset="0"/>
              </a:rPr>
              <a:t>Kreativbereich – Zu den Fächern Bildnerische Erziehung und Textiles Werken wird ein Kreativschwerpunkt „Kreatives Gestalten“ als Wahlfach angeboten. </a:t>
            </a:r>
          </a:p>
          <a:p>
            <a:pPr>
              <a:buFont typeface="Arial"/>
              <a:buChar char="•"/>
            </a:pPr>
            <a:endParaRPr lang="de-AT" sz="2000" dirty="0">
              <a:latin typeface="Arial" panose="020B0604020202020204" pitchFamily="34" charset="0"/>
              <a:cs typeface="Arial" panose="020B0604020202020204" pitchFamily="34" charset="0"/>
            </a:endParaRPr>
          </a:p>
          <a:p>
            <a:pPr>
              <a:buFont typeface="Arial"/>
              <a:buChar char="•"/>
            </a:pPr>
            <a:r>
              <a:rPr lang="de-AT" sz="2000" dirty="0">
                <a:latin typeface="Arial" panose="020B0604020202020204" pitchFamily="34" charset="0"/>
                <a:cs typeface="Arial" panose="020B0604020202020204" pitchFamily="34" charset="0"/>
              </a:rPr>
              <a:t>English </a:t>
            </a:r>
            <a:r>
              <a:rPr lang="de-AT" sz="2000" dirty="0" err="1">
                <a:latin typeface="Arial" panose="020B0604020202020204" pitchFamily="34" charset="0"/>
                <a:cs typeface="Arial" panose="020B0604020202020204" pitchFamily="34" charset="0"/>
              </a:rPr>
              <a:t>Conversation</a:t>
            </a:r>
            <a:r>
              <a:rPr lang="de-AT" sz="2000" dirty="0">
                <a:latin typeface="Arial" panose="020B0604020202020204" pitchFamily="34" charset="0"/>
                <a:cs typeface="Arial" panose="020B0604020202020204" pitchFamily="34" charset="0"/>
              </a:rPr>
              <a:t> – Zum Regelunterricht Englisch wird das Wahlfach English </a:t>
            </a:r>
            <a:r>
              <a:rPr lang="de-AT" sz="2000" dirty="0" err="1">
                <a:latin typeface="Arial" panose="020B0604020202020204" pitchFamily="34" charset="0"/>
                <a:cs typeface="Arial" panose="020B0604020202020204" pitchFamily="34" charset="0"/>
              </a:rPr>
              <a:t>Conversation</a:t>
            </a:r>
            <a:r>
              <a:rPr lang="de-AT" sz="2000" dirty="0">
                <a:latin typeface="Arial" panose="020B0604020202020204" pitchFamily="34" charset="0"/>
                <a:cs typeface="Arial" panose="020B0604020202020204" pitchFamily="34" charset="0"/>
              </a:rPr>
              <a:t> zur Sprachvertiefung angeboten. </a:t>
            </a:r>
          </a:p>
        </p:txBody>
      </p:sp>
      <p:sp>
        <p:nvSpPr>
          <p:cNvPr id="5" name="Rectangle 2"/>
          <p:cNvSpPr txBox="1">
            <a:spLocks noChangeArrowheads="1"/>
          </p:cNvSpPr>
          <p:nvPr/>
        </p:nvSpPr>
        <p:spPr bwMode="auto">
          <a:xfrm>
            <a:off x="0" y="24805"/>
            <a:ext cx="9144000"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endParaRPr lang="de-AT" sz="2400" b="1" dirty="0">
              <a:solidFill>
                <a:schemeClr val="tx2"/>
              </a:solidFill>
              <a:cs typeface="Arial" pitchFamily="34" charset="0"/>
            </a:endParaRPr>
          </a:p>
          <a:p>
            <a:pPr algn="ctr" eaLnBrk="1" hangingPunct="1">
              <a:lnSpc>
                <a:spcPts val="2400"/>
              </a:lnSpc>
              <a:defRPr/>
            </a:pPr>
            <a:endParaRPr lang="de-AT" sz="2400" b="1" dirty="0">
              <a:solidFill>
                <a:schemeClr val="tx2"/>
              </a:solidFill>
              <a:cs typeface="Arial" pitchFamily="34" charset="0"/>
            </a:endParaRPr>
          </a:p>
          <a:p>
            <a:pPr lvl="0" algn="ctr" eaLnBrk="1" hangingPunct="1">
              <a:lnSpc>
                <a:spcPts val="2400"/>
              </a:lnSpc>
              <a:defRPr/>
            </a:pPr>
            <a:r>
              <a:rPr lang="de-AT" sz="2400" b="1" dirty="0" err="1">
                <a:solidFill>
                  <a:srgbClr val="1F497D"/>
                </a:solidFill>
                <a:cs typeface="Arial" pitchFamily="34" charset="0"/>
              </a:rPr>
              <a:t>Goldenstein</a:t>
            </a:r>
            <a:r>
              <a:rPr lang="de-AT" sz="2400" b="1" dirty="0">
                <a:solidFill>
                  <a:srgbClr val="1F497D"/>
                </a:solidFill>
                <a:cs typeface="Arial" pitchFamily="34" charset="0"/>
              </a:rPr>
              <a:t> Kloster und Private Mädchen</a:t>
            </a:r>
          </a:p>
          <a:p>
            <a:pPr algn="ctr" eaLnBrk="1" hangingPunct="1">
              <a:lnSpc>
                <a:spcPts val="2400"/>
              </a:lnSpc>
              <a:defRPr/>
            </a:pPr>
            <a:r>
              <a:rPr lang="de-AT" b="1" dirty="0">
                <a:solidFill>
                  <a:schemeClr val="tx2"/>
                </a:solidFill>
                <a:cs typeface="Arial" pitchFamily="34" charset="0"/>
              </a:rPr>
              <a:t>NMS </a:t>
            </a:r>
            <a:r>
              <a:rPr lang="de-AT" b="1">
                <a:solidFill>
                  <a:schemeClr val="tx2"/>
                </a:solidFill>
                <a:cs typeface="Arial" pitchFamily="34" charset="0"/>
              </a:rPr>
              <a:t>mit Öffentlichkeitsrecht</a:t>
            </a:r>
            <a:endParaRPr lang="de-AT" b="1" dirty="0">
              <a:solidFill>
                <a:schemeClr val="tx2"/>
              </a:solidFill>
              <a:cs typeface="Arial" pitchFamily="34" charset="0"/>
            </a:endParaRPr>
          </a:p>
        </p:txBody>
      </p:sp>
      <p:sp>
        <p:nvSpPr>
          <p:cNvPr id="2" name="Fußzeilenplatzhalter 1"/>
          <p:cNvSpPr>
            <a:spLocks noGrp="1"/>
          </p:cNvSpPr>
          <p:nvPr>
            <p:ph type="ftr" sz="quarter" idx="11"/>
          </p:nvPr>
        </p:nvSpPr>
        <p:spPr>
          <a:xfrm>
            <a:off x="3124200" y="6356350"/>
            <a:ext cx="5408240"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3102287040"/>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539552" y="1052736"/>
            <a:ext cx="7992888" cy="5788688"/>
          </a:xfrm>
          <a:noFill/>
        </p:spPr>
        <p:txBody>
          <a:bodyPr/>
          <a:lstStyle/>
          <a:p>
            <a:pPr eaLnBrk="1" hangingPunct="1">
              <a:buFont typeface="Wingdings" pitchFamily="2" charset="2"/>
              <a:buNone/>
            </a:pPr>
            <a:endParaRPr lang="de-DE" altLang="de-DE" sz="2000" b="1" dirty="0">
              <a:solidFill>
                <a:schemeClr val="tx2"/>
              </a:solidFill>
              <a:latin typeface="Arial" pitchFamily="34" charset="0"/>
              <a:cs typeface="Arial" pitchFamily="34" charset="0"/>
            </a:endParaRPr>
          </a:p>
          <a:p>
            <a:pPr eaLnBrk="1" hangingPunct="1">
              <a:buFont typeface="Wingdings" pitchFamily="2" charset="2"/>
              <a:buNone/>
            </a:pPr>
            <a:r>
              <a:rPr lang="de-DE" altLang="de-DE" sz="2000" dirty="0">
                <a:solidFill>
                  <a:schemeClr val="tx2"/>
                </a:solidFill>
                <a:latin typeface="Arial" pitchFamily="34" charset="0"/>
                <a:cs typeface="Arial" pitchFamily="34" charset="0"/>
              </a:rPr>
              <a:t>Wichtige Termine: </a:t>
            </a:r>
          </a:p>
          <a:p>
            <a:pPr eaLnBrk="1" hangingPunct="1">
              <a:buFont typeface="Wingdings" pitchFamily="2" charset="2"/>
              <a:buNone/>
            </a:pPr>
            <a:r>
              <a:rPr lang="de-DE" altLang="de-DE" sz="2000" dirty="0">
                <a:latin typeface="Arial" pitchFamily="34" charset="0"/>
                <a:cs typeface="Arial" pitchFamily="34" charset="0"/>
              </a:rPr>
              <a:t>Tag der offenen Tür:	07.11.2019 (14:00 – 16:30 Uhr)</a:t>
            </a:r>
          </a:p>
          <a:p>
            <a:pPr eaLnBrk="1" hangingPunct="1">
              <a:buFont typeface="Wingdings" pitchFamily="2" charset="2"/>
              <a:buNone/>
            </a:pPr>
            <a:r>
              <a:rPr lang="de-DE" altLang="de-DE" sz="2000" dirty="0">
                <a:latin typeface="Arial" pitchFamily="34" charset="0"/>
                <a:cs typeface="Arial" pitchFamily="34" charset="0"/>
              </a:rPr>
              <a:t>Anmeldungen sollten jedoch schon Ende der 3. Klasse erfolgen.</a:t>
            </a:r>
          </a:p>
          <a:p>
            <a:pPr eaLnBrk="1" hangingPunct="1">
              <a:buFont typeface="Wingdings" pitchFamily="2" charset="2"/>
              <a:buNone/>
            </a:pPr>
            <a:endParaRPr lang="de-DE" altLang="de-DE" sz="2000" b="1" dirty="0">
              <a:solidFill>
                <a:schemeClr val="tx2"/>
              </a:solidFill>
              <a:latin typeface="Arial" pitchFamily="34" charset="0"/>
              <a:cs typeface="Arial" pitchFamily="34" charset="0"/>
            </a:endParaRPr>
          </a:p>
          <a:p>
            <a:pPr eaLnBrk="1" hangingPunct="1">
              <a:buFont typeface="Wingdings" pitchFamily="2" charset="2"/>
              <a:buNone/>
            </a:pPr>
            <a:r>
              <a:rPr lang="de-DE" altLang="de-DE" sz="2000" dirty="0">
                <a:solidFill>
                  <a:schemeClr val="tx2"/>
                </a:solidFill>
                <a:latin typeface="Arial" pitchFamily="34" charset="0"/>
                <a:cs typeface="Arial" pitchFamily="34" charset="0"/>
              </a:rPr>
              <a:t>Daten:</a:t>
            </a:r>
          </a:p>
          <a:p>
            <a:pPr eaLnBrk="1" hangingPunct="1">
              <a:buFont typeface="Wingdings" pitchFamily="2" charset="2"/>
              <a:buNone/>
            </a:pPr>
            <a:r>
              <a:rPr lang="de-AT" altLang="de-DE" sz="2000" dirty="0">
                <a:latin typeface="Arial" pitchFamily="34" charset="0"/>
                <a:cs typeface="Arial" pitchFamily="34" charset="0"/>
              </a:rPr>
              <a:t>Direktor:	HOL Dir. </a:t>
            </a:r>
            <a:r>
              <a:rPr lang="de-AT" altLang="de-DE" sz="2000" dirty="0" err="1">
                <a:latin typeface="Arial" pitchFamily="34" charset="0"/>
                <a:cs typeface="Arial" pitchFamily="34" charset="0"/>
              </a:rPr>
              <a:t>Brudl</a:t>
            </a:r>
            <a:r>
              <a:rPr lang="de-AT" altLang="de-DE" sz="2000" dirty="0">
                <a:latin typeface="Arial" pitchFamily="34" charset="0"/>
                <a:cs typeface="Arial" pitchFamily="34" charset="0"/>
              </a:rPr>
              <a:t> Wolfgang</a:t>
            </a:r>
          </a:p>
          <a:p>
            <a:pPr eaLnBrk="1" hangingPunct="1">
              <a:buNone/>
            </a:pPr>
            <a:r>
              <a:rPr lang="de-DE" altLang="de-DE" sz="2000" dirty="0">
                <a:latin typeface="Arial" pitchFamily="34" charset="0"/>
                <a:cs typeface="Arial" pitchFamily="34" charset="0"/>
              </a:rPr>
              <a:t>Adresse: 	</a:t>
            </a:r>
            <a:r>
              <a:rPr lang="de-DE" altLang="de-DE" sz="2000" dirty="0" err="1">
                <a:latin typeface="Arial" pitchFamily="34" charset="0"/>
                <a:cs typeface="Arial" pitchFamily="34" charset="0"/>
              </a:rPr>
              <a:t>Goldensteinstraße</a:t>
            </a:r>
            <a:r>
              <a:rPr lang="de-DE" altLang="de-DE" sz="2000" dirty="0">
                <a:latin typeface="Arial" pitchFamily="34" charset="0"/>
                <a:cs typeface="Arial" pitchFamily="34" charset="0"/>
              </a:rPr>
              <a:t> 2,</a:t>
            </a:r>
          </a:p>
          <a:p>
            <a:pPr eaLnBrk="1" hangingPunct="1">
              <a:buFont typeface="Wingdings" pitchFamily="2" charset="2"/>
              <a:buNone/>
            </a:pPr>
            <a:r>
              <a:rPr lang="de-DE" altLang="de-DE" sz="2000" dirty="0">
                <a:latin typeface="Arial" pitchFamily="34" charset="0"/>
                <a:cs typeface="Arial" pitchFamily="34" charset="0"/>
              </a:rPr>
              <a:t>			5061 Elsbethen			</a:t>
            </a:r>
          </a:p>
          <a:p>
            <a:pPr eaLnBrk="1" hangingPunct="1">
              <a:buFont typeface="Wingdings" pitchFamily="2" charset="2"/>
              <a:buNone/>
            </a:pPr>
            <a:r>
              <a:rPr lang="de-DE" altLang="de-DE" sz="2000" dirty="0">
                <a:latin typeface="Arial" pitchFamily="34" charset="0"/>
                <a:cs typeface="Arial" pitchFamily="34" charset="0"/>
              </a:rPr>
              <a:t>Telefon:		+43662-623-213</a:t>
            </a:r>
          </a:p>
          <a:p>
            <a:pPr eaLnBrk="1" hangingPunct="1">
              <a:buFont typeface="Wingdings" pitchFamily="2" charset="2"/>
              <a:buNone/>
            </a:pPr>
            <a:r>
              <a:rPr lang="de-DE" altLang="de-DE" sz="2000" dirty="0">
                <a:latin typeface="Arial" pitchFamily="34" charset="0"/>
                <a:cs typeface="Arial" pitchFamily="34" charset="0"/>
              </a:rPr>
              <a:t>Mail:		</a:t>
            </a:r>
            <a:r>
              <a:rPr lang="de-DE" altLang="de-DE" sz="2000" dirty="0">
                <a:latin typeface="Arial" pitchFamily="34" charset="0"/>
                <a:cs typeface="Arial" pitchFamily="34" charset="0"/>
                <a:hlinkClick r:id="rId2"/>
              </a:rPr>
              <a:t>goldenstein@salzburg.at</a:t>
            </a:r>
            <a:endParaRPr lang="de-DE" altLang="de-DE" sz="2000" dirty="0">
              <a:latin typeface="Arial" pitchFamily="34" charset="0"/>
              <a:cs typeface="Arial" pitchFamily="34" charset="0"/>
            </a:endParaRPr>
          </a:p>
          <a:p>
            <a:pPr eaLnBrk="1" hangingPunct="1">
              <a:buFont typeface="Wingdings" pitchFamily="2" charset="2"/>
              <a:buNone/>
            </a:pPr>
            <a:r>
              <a:rPr lang="de-DE" altLang="de-DE" sz="2000" dirty="0">
                <a:latin typeface="Arial" pitchFamily="34" charset="0"/>
                <a:cs typeface="Arial" pitchFamily="34" charset="0"/>
              </a:rPr>
              <a:t>Web: 		www.goldenstein.at</a:t>
            </a:r>
            <a:endParaRPr lang="de-AT" altLang="de-DE" sz="2400" dirty="0">
              <a:latin typeface="Arial" panose="020B0604020202020204" pitchFamily="34" charset="0"/>
              <a:cs typeface="Arial" panose="020B0604020202020204" pitchFamily="34" charset="0"/>
            </a:endParaRPr>
          </a:p>
        </p:txBody>
      </p:sp>
      <p:sp>
        <p:nvSpPr>
          <p:cNvPr id="5" name="Rectangle 2"/>
          <p:cNvSpPr txBox="1">
            <a:spLocks noChangeArrowheads="1"/>
          </p:cNvSpPr>
          <p:nvPr/>
        </p:nvSpPr>
        <p:spPr bwMode="auto">
          <a:xfrm>
            <a:off x="0" y="24805"/>
            <a:ext cx="9144000"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Private NMS </a:t>
            </a:r>
            <a:r>
              <a:rPr lang="de-AT" sz="2400" b="1" dirty="0" err="1">
                <a:solidFill>
                  <a:schemeClr val="tx2"/>
                </a:solidFill>
                <a:cs typeface="Arial" pitchFamily="34" charset="0"/>
              </a:rPr>
              <a:t>Goldenstein</a:t>
            </a:r>
            <a:endParaRPr lang="de-AT" sz="2400" b="1" dirty="0">
              <a:solidFill>
                <a:schemeClr val="tx2"/>
              </a:solidFill>
              <a:cs typeface="Arial" pitchFamily="34" charset="0"/>
            </a:endParaRPr>
          </a:p>
        </p:txBody>
      </p:sp>
      <p:sp>
        <p:nvSpPr>
          <p:cNvPr id="2" name="Fußzeilenplatzhalter 1"/>
          <p:cNvSpPr>
            <a:spLocks noGrp="1"/>
          </p:cNvSpPr>
          <p:nvPr>
            <p:ph type="ftr" sz="quarter" idx="11"/>
          </p:nvPr>
        </p:nvSpPr>
        <p:spPr>
          <a:xfrm>
            <a:off x="3124200" y="6356350"/>
            <a:ext cx="5480248" cy="365125"/>
          </a:xfrm>
        </p:spPr>
        <p:txBody>
          <a:bodyPr/>
          <a:lstStyle/>
          <a:p>
            <a:pPr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2254092554"/>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lstStyle/>
          <a:p>
            <a:r>
              <a:rPr lang="de-AT" sz="2400" b="1" dirty="0">
                <a:solidFill>
                  <a:schemeClr val="tx2"/>
                </a:solidFill>
                <a:latin typeface="Arial" pitchFamily="34" charset="0"/>
                <a:ea typeface="+mn-ea"/>
                <a:cs typeface="Arial" pitchFamily="34" charset="0"/>
              </a:rPr>
              <a:t>Privatschule</a:t>
            </a:r>
            <a:r>
              <a:rPr lang="de-AT" dirty="0"/>
              <a:t> </a:t>
            </a:r>
            <a:r>
              <a:rPr lang="de-AT" sz="2400" b="1" dirty="0">
                <a:solidFill>
                  <a:schemeClr val="tx2"/>
                </a:solidFill>
                <a:latin typeface="Arial" pitchFamily="34" charset="0"/>
                <a:ea typeface="+mn-ea"/>
                <a:cs typeface="Arial" pitchFamily="34" charset="0"/>
              </a:rPr>
              <a:t>„Tiere Hautnah </a:t>
            </a:r>
            <a:r>
              <a:rPr lang="mr-IN" sz="2400" b="1" dirty="0">
                <a:solidFill>
                  <a:schemeClr val="tx2"/>
                </a:solidFill>
                <a:latin typeface="Arial" pitchFamily="34" charset="0"/>
                <a:ea typeface="+mn-ea"/>
                <a:cs typeface="Arial" pitchFamily="34" charset="0"/>
              </a:rPr>
              <a:t>–</a:t>
            </a:r>
            <a:r>
              <a:rPr lang="de-AT" sz="2400" b="1" dirty="0">
                <a:solidFill>
                  <a:schemeClr val="tx2"/>
                </a:solidFill>
                <a:latin typeface="Arial" pitchFamily="34" charset="0"/>
                <a:ea typeface="+mn-ea"/>
                <a:cs typeface="Arial" pitchFamily="34" charset="0"/>
              </a:rPr>
              <a:t> Schule für das Leben“</a:t>
            </a:r>
          </a:p>
        </p:txBody>
      </p:sp>
      <p:sp>
        <p:nvSpPr>
          <p:cNvPr id="3" name="Content Placeholder 2"/>
          <p:cNvSpPr>
            <a:spLocks noGrp="1"/>
          </p:cNvSpPr>
          <p:nvPr>
            <p:ph idx="1"/>
          </p:nvPr>
        </p:nvSpPr>
        <p:spPr>
          <a:xfrm>
            <a:off x="467544" y="1412776"/>
            <a:ext cx="8229600" cy="4525963"/>
          </a:xfrm>
        </p:spPr>
        <p:txBody>
          <a:bodyPr/>
          <a:lstStyle/>
          <a:p>
            <a:r>
              <a:rPr lang="de-AT" sz="2200" dirty="0">
                <a:latin typeface="Arial"/>
                <a:cs typeface="Arial"/>
              </a:rPr>
              <a:t>Unterricht nach dem von Rudolf Steiner erarbeiteten Menschenbild von der 1. bis zur 9. Schulstufe.</a:t>
            </a:r>
          </a:p>
          <a:p>
            <a:pPr marL="0" indent="0">
              <a:buNone/>
            </a:pPr>
            <a:endParaRPr lang="de-AT" sz="2200" dirty="0">
              <a:latin typeface="Arial"/>
              <a:cs typeface="Arial"/>
            </a:endParaRPr>
          </a:p>
          <a:p>
            <a:r>
              <a:rPr lang="de-AT" sz="2200" dirty="0">
                <a:latin typeface="Arial"/>
                <a:cs typeface="Arial"/>
              </a:rPr>
              <a:t>Gestaltung des Unterrichts auch für </a:t>
            </a:r>
            <a:r>
              <a:rPr lang="de-AT" sz="2200" dirty="0" err="1">
                <a:latin typeface="Arial"/>
                <a:cs typeface="Arial"/>
              </a:rPr>
              <a:t>SchülerInnen</a:t>
            </a:r>
            <a:r>
              <a:rPr lang="de-AT" sz="2200" dirty="0">
                <a:latin typeface="Arial"/>
                <a:cs typeface="Arial"/>
              </a:rPr>
              <a:t> mit besonderem Lernverhalten.</a:t>
            </a:r>
          </a:p>
          <a:p>
            <a:endParaRPr lang="de-AT" sz="2200" dirty="0">
              <a:latin typeface="Arial"/>
              <a:cs typeface="Arial"/>
            </a:endParaRPr>
          </a:p>
          <a:p>
            <a:r>
              <a:rPr lang="de-AT" sz="2200" b="1" dirty="0">
                <a:latin typeface="Arial"/>
                <a:cs typeface="Arial"/>
              </a:rPr>
              <a:t>Zwei Säulen: </a:t>
            </a:r>
            <a:r>
              <a:rPr lang="de-AT" sz="2200" dirty="0">
                <a:latin typeface="Arial"/>
                <a:cs typeface="Arial"/>
              </a:rPr>
              <a:t>Landwirtschaft und tiergestützte Pädagogik</a:t>
            </a:r>
          </a:p>
          <a:p>
            <a:endParaRPr lang="de-AT" sz="2200" dirty="0">
              <a:latin typeface="Arial"/>
              <a:cs typeface="Arial"/>
            </a:endParaRPr>
          </a:p>
          <a:p>
            <a:r>
              <a:rPr lang="de-AT" sz="2200" dirty="0">
                <a:latin typeface="Arial"/>
                <a:cs typeface="Arial"/>
              </a:rPr>
              <a:t>In der 9. Schulstufe zusätzliche Schwerpunkte im Zeichnen, Kunstbetrachtung und Kunstgeschichte sowie Tonarbeit, Bildhauer Kunst und Mitwirkung im Theater</a:t>
            </a:r>
          </a:p>
          <a:p>
            <a:pPr marL="0" indent="0">
              <a:buNone/>
            </a:pPr>
            <a:endParaRPr lang="de-AT" sz="2200" dirty="0"/>
          </a:p>
        </p:txBody>
      </p:sp>
      <p:sp>
        <p:nvSpPr>
          <p:cNvPr id="4" name="Footer Placeholder 3"/>
          <p:cNvSpPr>
            <a:spLocks noGrp="1"/>
          </p:cNvSpPr>
          <p:nvPr>
            <p:ph type="ftr" sz="quarter" idx="11"/>
          </p:nvPr>
        </p:nvSpPr>
        <p:spPr/>
        <p:txBody>
          <a:bodyPr/>
          <a:lstStyle/>
          <a:p>
            <a:pPr>
              <a:defRPr/>
            </a:pPr>
            <a:r>
              <a:rPr lang="de-DE" dirty="0">
                <a:solidFill>
                  <a:prstClr val="black">
                    <a:tint val="75000"/>
                  </a:prstClr>
                </a:solidFill>
              </a:rPr>
              <a:t>Mag. Veronika </a:t>
            </a:r>
            <a:r>
              <a:rPr lang="de-DE" dirty="0" err="1">
                <a:solidFill>
                  <a:prstClr val="black">
                    <a:tint val="75000"/>
                  </a:prstClr>
                </a:solidFill>
              </a:rPr>
              <a:t>Kerschbaumer</a:t>
            </a:r>
            <a:endParaRPr lang="de-DE" dirty="0">
              <a:solidFill>
                <a:prstClr val="black">
                  <a:tint val="75000"/>
                </a:prstClr>
              </a:solidFill>
            </a:endParaRPr>
          </a:p>
        </p:txBody>
      </p:sp>
    </p:spTree>
    <p:extLst>
      <p:ext uri="{BB962C8B-B14F-4D97-AF65-F5344CB8AC3E}">
        <p14:creationId xmlns:p14="http://schemas.microsoft.com/office/powerpoint/2010/main" val="40355436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z="2400" b="1" dirty="0">
                <a:solidFill>
                  <a:schemeClr val="tx2"/>
                </a:solidFill>
                <a:latin typeface="Arial" pitchFamily="34" charset="0"/>
                <a:cs typeface="Arial" pitchFamily="34" charset="0"/>
              </a:rPr>
              <a:t>Privatschule</a:t>
            </a:r>
            <a:r>
              <a:rPr lang="de-AT" sz="2400" dirty="0"/>
              <a:t> „</a:t>
            </a:r>
            <a:r>
              <a:rPr lang="de-AT" sz="2400" b="1" dirty="0">
                <a:solidFill>
                  <a:schemeClr val="tx2"/>
                </a:solidFill>
                <a:latin typeface="Arial" pitchFamily="34" charset="0"/>
                <a:cs typeface="Arial" pitchFamily="34" charset="0"/>
              </a:rPr>
              <a:t>Tiere Hautnah </a:t>
            </a:r>
            <a:r>
              <a:rPr lang="mr-IN" sz="2400" b="1" dirty="0">
                <a:solidFill>
                  <a:schemeClr val="tx2"/>
                </a:solidFill>
                <a:latin typeface="Arial" pitchFamily="34" charset="0"/>
                <a:cs typeface="Arial" pitchFamily="34" charset="0"/>
              </a:rPr>
              <a:t>–</a:t>
            </a:r>
            <a:r>
              <a:rPr lang="de-AT" sz="2400" b="1" dirty="0">
                <a:solidFill>
                  <a:schemeClr val="tx2"/>
                </a:solidFill>
                <a:latin typeface="Arial" pitchFamily="34" charset="0"/>
                <a:cs typeface="Arial" pitchFamily="34" charset="0"/>
              </a:rPr>
              <a:t> Schule für das Leben“</a:t>
            </a:r>
            <a:endParaRPr lang="de-AT" sz="2400" dirty="0"/>
          </a:p>
        </p:txBody>
      </p:sp>
      <p:sp>
        <p:nvSpPr>
          <p:cNvPr id="3" name="Content Placeholder 2"/>
          <p:cNvSpPr>
            <a:spLocks noGrp="1"/>
          </p:cNvSpPr>
          <p:nvPr>
            <p:ph idx="1"/>
          </p:nvPr>
        </p:nvSpPr>
        <p:spPr/>
        <p:txBody>
          <a:bodyPr/>
          <a:lstStyle/>
          <a:p>
            <a:pPr eaLnBrk="1" hangingPunct="1">
              <a:buFont typeface="Wingdings" pitchFamily="2" charset="2"/>
              <a:buNone/>
            </a:pPr>
            <a:r>
              <a:rPr lang="de-DE" altLang="de-DE" sz="2000" dirty="0">
                <a:solidFill>
                  <a:schemeClr val="tx2"/>
                </a:solidFill>
                <a:latin typeface="Arial" pitchFamily="34" charset="0"/>
                <a:cs typeface="Arial" pitchFamily="34" charset="0"/>
              </a:rPr>
              <a:t>Wichtige Termine: </a:t>
            </a:r>
          </a:p>
          <a:p>
            <a:pPr marL="0" eaLnBrk="1" hangingPunct="1">
              <a:spcBef>
                <a:spcPts val="0"/>
              </a:spcBef>
              <a:buFont typeface="Wingdings" pitchFamily="2" charset="2"/>
              <a:buNone/>
            </a:pPr>
            <a:r>
              <a:rPr lang="de-DE" altLang="de-DE" sz="2000" dirty="0">
                <a:latin typeface="Arial" pitchFamily="34" charset="0"/>
                <a:cs typeface="Arial" pitchFamily="34" charset="0"/>
              </a:rPr>
              <a:t>Nach einem persönlichen Erstgespräch wird eine mögliche „Schnupperzeit“ vereinbart. Aus diesen Erfahrungen ergeben sich die weiteren bestmöglichen pädagogischen Schritte für das Kind.</a:t>
            </a:r>
          </a:p>
          <a:p>
            <a:pPr eaLnBrk="1" hangingPunct="1">
              <a:buFont typeface="Wingdings" pitchFamily="2" charset="2"/>
              <a:buNone/>
            </a:pPr>
            <a:endParaRPr lang="de-DE" altLang="de-DE" sz="2000" b="1" dirty="0">
              <a:solidFill>
                <a:schemeClr val="tx2"/>
              </a:solidFill>
              <a:latin typeface="Arial" pitchFamily="34" charset="0"/>
              <a:cs typeface="Arial" pitchFamily="34" charset="0"/>
            </a:endParaRPr>
          </a:p>
          <a:p>
            <a:pPr eaLnBrk="1" hangingPunct="1">
              <a:buFont typeface="Wingdings" pitchFamily="2" charset="2"/>
              <a:buNone/>
            </a:pPr>
            <a:r>
              <a:rPr lang="de-DE" altLang="de-DE" sz="2000" dirty="0">
                <a:solidFill>
                  <a:schemeClr val="tx2"/>
                </a:solidFill>
                <a:latin typeface="Arial" pitchFamily="34" charset="0"/>
                <a:cs typeface="Arial" pitchFamily="34" charset="0"/>
              </a:rPr>
              <a:t>Daten:</a:t>
            </a:r>
          </a:p>
          <a:p>
            <a:pPr eaLnBrk="1" hangingPunct="1">
              <a:buFont typeface="Wingdings" pitchFamily="2" charset="2"/>
              <a:buNone/>
            </a:pPr>
            <a:r>
              <a:rPr lang="de-AT" altLang="de-DE" sz="2000">
                <a:latin typeface="Arial" pitchFamily="34" charset="0"/>
                <a:cs typeface="Arial" pitchFamily="34" charset="0"/>
              </a:rPr>
              <a:t>Direktorin:</a:t>
            </a:r>
            <a:r>
              <a:rPr lang="de-AT" altLang="de-DE" sz="2000" dirty="0">
                <a:latin typeface="Arial" pitchFamily="34" charset="0"/>
                <a:cs typeface="Arial" pitchFamily="34" charset="0"/>
              </a:rPr>
              <a:t>	Manuela </a:t>
            </a:r>
            <a:r>
              <a:rPr lang="de-AT" altLang="de-DE" sz="2000" dirty="0" err="1">
                <a:latin typeface="Arial" pitchFamily="34" charset="0"/>
                <a:cs typeface="Arial" pitchFamily="34" charset="0"/>
              </a:rPr>
              <a:t>Radauer</a:t>
            </a:r>
            <a:endParaRPr lang="de-AT" altLang="de-DE" sz="2000" dirty="0">
              <a:latin typeface="Arial" pitchFamily="34" charset="0"/>
              <a:cs typeface="Arial" pitchFamily="34" charset="0"/>
            </a:endParaRPr>
          </a:p>
          <a:p>
            <a:pPr eaLnBrk="1" hangingPunct="1">
              <a:buNone/>
            </a:pPr>
            <a:r>
              <a:rPr lang="de-DE" altLang="de-DE" sz="2000" dirty="0">
                <a:latin typeface="Arial" pitchFamily="34" charset="0"/>
                <a:cs typeface="Arial" pitchFamily="34" charset="0"/>
              </a:rPr>
              <a:t>Adresse: 	</a:t>
            </a:r>
            <a:r>
              <a:rPr lang="de-DE" altLang="de-DE" sz="2000" dirty="0" err="1">
                <a:latin typeface="Arial" pitchFamily="34" charset="0"/>
                <a:cs typeface="Arial" pitchFamily="34" charset="0"/>
              </a:rPr>
              <a:t>Gaisberg</a:t>
            </a:r>
            <a:r>
              <a:rPr lang="de-DE" altLang="de-DE" sz="2000" dirty="0">
                <a:latin typeface="Arial" pitchFamily="34" charset="0"/>
                <a:cs typeface="Arial" pitchFamily="34" charset="0"/>
              </a:rPr>
              <a:t> 7</a:t>
            </a:r>
          </a:p>
          <a:p>
            <a:pPr eaLnBrk="1" hangingPunct="1">
              <a:buFont typeface="Wingdings" pitchFamily="2" charset="2"/>
              <a:buNone/>
            </a:pPr>
            <a:r>
              <a:rPr lang="de-DE" altLang="de-DE" sz="2000" dirty="0">
                <a:latin typeface="Arial" pitchFamily="34" charset="0"/>
                <a:cs typeface="Arial" pitchFamily="34" charset="0"/>
              </a:rPr>
              <a:t>			5026 Salzburg		</a:t>
            </a:r>
          </a:p>
          <a:p>
            <a:pPr eaLnBrk="1" hangingPunct="1">
              <a:buFont typeface="Wingdings" pitchFamily="2" charset="2"/>
              <a:buNone/>
            </a:pPr>
            <a:r>
              <a:rPr lang="de-DE" altLang="de-DE" sz="2000" dirty="0">
                <a:latin typeface="Arial" pitchFamily="34" charset="0"/>
                <a:cs typeface="Arial" pitchFamily="34" charset="0"/>
              </a:rPr>
              <a:t>Telefon:		+43664-4214448</a:t>
            </a:r>
          </a:p>
          <a:p>
            <a:pPr eaLnBrk="1" hangingPunct="1">
              <a:buFont typeface="Wingdings" pitchFamily="2" charset="2"/>
              <a:buNone/>
            </a:pPr>
            <a:r>
              <a:rPr lang="de-DE" altLang="de-DE" sz="2000" dirty="0">
                <a:latin typeface="Arial" pitchFamily="34" charset="0"/>
                <a:cs typeface="Arial" pitchFamily="34" charset="0"/>
              </a:rPr>
              <a:t>Mail:		</a:t>
            </a:r>
            <a:r>
              <a:rPr lang="de-DE" altLang="de-DE" sz="2000" u="sng" dirty="0">
                <a:solidFill>
                  <a:srgbClr val="0000FF"/>
                </a:solidFill>
                <a:latin typeface="Arial" pitchFamily="34" charset="0"/>
                <a:cs typeface="Arial" pitchFamily="34" charset="0"/>
              </a:rPr>
              <a:t>office@privatschule-tiere-hautnah.at</a:t>
            </a:r>
          </a:p>
          <a:p>
            <a:pPr eaLnBrk="1" hangingPunct="1">
              <a:buFont typeface="Wingdings" pitchFamily="2" charset="2"/>
              <a:buNone/>
            </a:pPr>
            <a:r>
              <a:rPr lang="de-DE" altLang="de-DE" sz="2000" dirty="0">
                <a:latin typeface="Arial" pitchFamily="34" charset="0"/>
                <a:cs typeface="Arial" pitchFamily="34" charset="0"/>
              </a:rPr>
              <a:t>Web: 		</a:t>
            </a:r>
            <a:r>
              <a:rPr lang="de-DE" altLang="de-DE" sz="2000" dirty="0" err="1">
                <a:latin typeface="Arial" pitchFamily="34" charset="0"/>
                <a:cs typeface="Arial" pitchFamily="34" charset="0"/>
              </a:rPr>
              <a:t>www.privatschule</a:t>
            </a:r>
            <a:r>
              <a:rPr lang="de-DE" altLang="de-DE" sz="2000" dirty="0">
                <a:latin typeface="Arial" pitchFamily="34" charset="0"/>
                <a:cs typeface="Arial" pitchFamily="34" charset="0"/>
              </a:rPr>
              <a:t>-tiere-</a:t>
            </a:r>
            <a:r>
              <a:rPr lang="de-DE" altLang="de-DE" sz="2000" dirty="0" err="1">
                <a:latin typeface="Arial" pitchFamily="34" charset="0"/>
                <a:cs typeface="Arial" pitchFamily="34" charset="0"/>
              </a:rPr>
              <a:t>hautnah.at</a:t>
            </a:r>
            <a:endParaRPr lang="de-DE" sz="2000" dirty="0"/>
          </a:p>
        </p:txBody>
      </p:sp>
      <p:sp>
        <p:nvSpPr>
          <p:cNvPr id="4" name="Footer Placeholder 3"/>
          <p:cNvSpPr>
            <a:spLocks noGrp="1"/>
          </p:cNvSpPr>
          <p:nvPr>
            <p:ph type="ftr" sz="quarter" idx="11"/>
          </p:nvPr>
        </p:nvSpPr>
        <p:spPr/>
        <p:txBody>
          <a:bodyPr/>
          <a:lstStyle/>
          <a:p>
            <a:pPr>
              <a:defRPr/>
            </a:pPr>
            <a:r>
              <a:rPr lang="de-DE">
                <a:solidFill>
                  <a:prstClr val="black">
                    <a:tint val="75000"/>
                  </a:prstClr>
                </a:solidFill>
              </a:rPr>
              <a:t>Mag. Veronika Kerschbaumer</a:t>
            </a:r>
          </a:p>
        </p:txBody>
      </p:sp>
    </p:spTree>
    <p:extLst>
      <p:ext uri="{BB962C8B-B14F-4D97-AF65-F5344CB8AC3E}">
        <p14:creationId xmlns:p14="http://schemas.microsoft.com/office/powerpoint/2010/main" val="4335913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11560" y="1052736"/>
            <a:ext cx="7920880" cy="5328592"/>
          </a:xfrm>
          <a:prstGeom prst="rect">
            <a:avLst/>
          </a:prstGeom>
          <a:ln>
            <a:miter lim="800000"/>
            <a:headEnd/>
            <a:tailEnd/>
          </a:ln>
        </p:spPr>
        <p:txBody>
          <a:bodyPr/>
          <a:lstStyle/>
          <a:p>
            <a:pPr marL="0" indent="0" defTabSz="715963" eaLnBrk="1" hangingPunct="1">
              <a:lnSpc>
                <a:spcPct val="100000"/>
              </a:lnSpc>
              <a:buNone/>
              <a:defRPr/>
            </a:pPr>
            <a:endParaRPr lang="de-AT" sz="2400" dirty="0">
              <a:latin typeface="Arial" panose="020B0604020202020204" pitchFamily="34" charset="0"/>
              <a:cs typeface="Arial" panose="020B0604020202020204" pitchFamily="34" charset="0"/>
            </a:endParaRPr>
          </a:p>
          <a:p>
            <a:pPr marL="0" indent="0" defTabSz="715963" eaLnBrk="1" hangingPunct="1">
              <a:lnSpc>
                <a:spcPct val="100000"/>
              </a:lnSpc>
              <a:buNone/>
              <a:defRPr/>
            </a:pPr>
            <a:r>
              <a:rPr lang="de-AT" sz="2400" dirty="0">
                <a:latin typeface="Arial" panose="020B0604020202020204" pitchFamily="34" charset="0"/>
                <a:cs typeface="Arial" panose="020B0604020202020204" pitchFamily="34" charset="0"/>
              </a:rPr>
              <a:t>in der Stadt Salzburg</a:t>
            </a:r>
          </a:p>
          <a:p>
            <a:pPr defTabSz="715963" eaLnBrk="1" hangingPunct="1">
              <a:lnSpc>
                <a:spcPct val="100000"/>
              </a:lnSpc>
              <a:buFont typeface="Wingdings" pitchFamily="2" charset="2"/>
              <a:buChar char="Ø"/>
              <a:defRPr/>
            </a:pPr>
            <a:endParaRPr lang="de-AT" sz="2400" dirty="0">
              <a:latin typeface="Arial" panose="020B0604020202020204" pitchFamily="34" charset="0"/>
              <a:cs typeface="Arial" panose="020B0604020202020204" pitchFamily="34" charset="0"/>
            </a:endParaRPr>
          </a:p>
          <a:p>
            <a:pPr defTabSz="715963" eaLnBrk="1" hangingPunct="1">
              <a:lnSpc>
                <a:spcPct val="100000"/>
              </a:lnSpc>
              <a:buFont typeface="Wingdings" pitchFamily="2" charset="2"/>
              <a:buChar char="Ø"/>
              <a:defRPr/>
            </a:pPr>
            <a:endParaRPr lang="de-AT" sz="4000" dirty="0">
              <a:latin typeface="Arial" panose="020B0604020202020204" pitchFamily="34" charset="0"/>
              <a:cs typeface="Arial" panose="020B0604020202020204" pitchFamily="34" charset="0"/>
            </a:endParaRPr>
          </a:p>
          <a:p>
            <a:pPr marL="0" indent="0" algn="ctr" defTabSz="715963" eaLnBrk="1" hangingPunct="1">
              <a:lnSpc>
                <a:spcPct val="100000"/>
              </a:lnSpc>
              <a:buNone/>
              <a:defRPr/>
            </a:pPr>
            <a:r>
              <a:rPr lang="de-AT" sz="4000" dirty="0">
                <a:latin typeface="Arial" panose="020B0604020202020204" pitchFamily="34" charset="0"/>
                <a:cs typeface="Arial" panose="020B0604020202020204" pitchFamily="34" charset="0"/>
              </a:rPr>
              <a:t>Gymnasien</a:t>
            </a:r>
          </a:p>
          <a:p>
            <a:pPr marL="0" indent="0" algn="ctr" defTabSz="715963" eaLnBrk="1" hangingPunct="1">
              <a:lnSpc>
                <a:spcPct val="100000"/>
              </a:lnSpc>
              <a:buNone/>
              <a:defRPr/>
            </a:pPr>
            <a:r>
              <a:rPr lang="de-AT" sz="4000" dirty="0">
                <a:latin typeface="Arial" panose="020B0604020202020204" pitchFamily="34" charset="0"/>
                <a:cs typeface="Arial" panose="020B0604020202020204" pitchFamily="34" charset="0"/>
              </a:rPr>
              <a:t>---------------------</a:t>
            </a:r>
          </a:p>
          <a:p>
            <a:pPr marL="0" indent="0" algn="ctr" defTabSz="715963" eaLnBrk="1" hangingPunct="1">
              <a:lnSpc>
                <a:spcPct val="100000"/>
              </a:lnSpc>
              <a:buNone/>
              <a:defRPr/>
            </a:pPr>
            <a:r>
              <a:rPr lang="de-AT" sz="4000" dirty="0">
                <a:latin typeface="Arial" panose="020B0604020202020204" pitchFamily="34" charset="0"/>
                <a:cs typeface="Arial" panose="020B0604020202020204" pitchFamily="34" charset="0"/>
              </a:rPr>
              <a:t>Realgymnasien</a:t>
            </a:r>
          </a:p>
          <a:p>
            <a:pPr defTabSz="715963" eaLnBrk="1" hangingPunct="1">
              <a:lnSpc>
                <a:spcPct val="100000"/>
              </a:lnSpc>
              <a:buFont typeface="Wingdings" pitchFamily="2" charset="2"/>
              <a:buChar char="Ø"/>
              <a:defRPr/>
            </a:pPr>
            <a:endParaRPr lang="de-AT" sz="2400" dirty="0">
              <a:latin typeface="Calibri" pitchFamily="34" charset="0"/>
            </a:endParaRPr>
          </a:p>
          <a:p>
            <a:pPr defTabSz="715963" eaLnBrk="1" hangingPunct="1">
              <a:lnSpc>
                <a:spcPct val="100000"/>
              </a:lnSpc>
              <a:buFont typeface="Wingdings" pitchFamily="2" charset="2"/>
              <a:buChar char="Ø"/>
              <a:defRPr/>
            </a:pPr>
            <a:endParaRPr lang="de-AT" sz="2400" dirty="0">
              <a:latin typeface="Calibri" pitchFamily="34" charset="0"/>
            </a:endParaRPr>
          </a:p>
          <a:p>
            <a:pPr defTabSz="715963" eaLnBrk="1" hangingPunct="1">
              <a:lnSpc>
                <a:spcPct val="100000"/>
              </a:lnSpc>
              <a:buFont typeface="Wingdings" pitchFamily="2" charset="2"/>
              <a:buChar char="Ø"/>
              <a:defRPr/>
            </a:pPr>
            <a:endParaRPr lang="de-AT" sz="2400" dirty="0">
              <a:latin typeface="Calibri" pitchFamily="34" charset="0"/>
            </a:endParaRPr>
          </a:p>
          <a:p>
            <a:pPr marL="0" lvl="0" indent="0" algn="r" eaLnBrk="1" fontAlgn="auto" hangingPunct="1">
              <a:spcBef>
                <a:spcPts val="0"/>
              </a:spcBef>
              <a:spcAft>
                <a:spcPts val="0"/>
              </a:spcAft>
              <a:buNone/>
              <a:defRPr/>
            </a:pPr>
            <a:r>
              <a:rPr lang="de-DE" sz="1200" dirty="0">
                <a:solidFill>
                  <a:prstClr val="black">
                    <a:tint val="75000"/>
                  </a:prstClr>
                </a:solidFill>
              </a:rPr>
              <a:t>Mag. Veronika Kerschbaumer</a:t>
            </a:r>
          </a:p>
          <a:p>
            <a:pPr defTabSz="715963" eaLnBrk="1" hangingPunct="1">
              <a:lnSpc>
                <a:spcPct val="100000"/>
              </a:lnSpc>
              <a:buFont typeface="Wingdings" pitchFamily="2" charset="2"/>
              <a:buChar char="Ø"/>
              <a:defRPr/>
            </a:pPr>
            <a:endParaRPr lang="de-AT" sz="2400" dirty="0">
              <a:latin typeface="Calibri" pitchFamily="34" charset="0"/>
            </a:endParaRPr>
          </a:p>
          <a:p>
            <a:pPr defTabSz="715963" eaLnBrk="1" hangingPunct="1">
              <a:lnSpc>
                <a:spcPct val="100000"/>
              </a:lnSpc>
              <a:buFont typeface="Wingdings" pitchFamily="2" charset="2"/>
              <a:buChar char="Ø"/>
              <a:defRPr/>
            </a:pPr>
            <a:endParaRPr lang="de-AT" sz="2400" dirty="0">
              <a:latin typeface="Calibri" pitchFamily="34" charset="0"/>
            </a:endParaRPr>
          </a:p>
          <a:p>
            <a:pPr defTabSz="715963" eaLnBrk="1" hangingPunct="1">
              <a:lnSpc>
                <a:spcPct val="100000"/>
              </a:lnSpc>
              <a:buFont typeface="Wingdings" pitchFamily="2" charset="2"/>
              <a:buChar char="Ø"/>
              <a:defRPr/>
            </a:pPr>
            <a:endParaRPr lang="de-AT" sz="2400" dirty="0">
              <a:latin typeface="Calibri" pitchFamily="34" charset="0"/>
            </a:endParaRPr>
          </a:p>
        </p:txBody>
      </p:sp>
      <p:sp>
        <p:nvSpPr>
          <p:cNvPr id="4099" name="Rectangle 2"/>
          <p:cNvSpPr txBox="1">
            <a:spLocks noChangeArrowheads="1"/>
          </p:cNvSpPr>
          <p:nvPr/>
        </p:nvSpPr>
        <p:spPr bwMode="auto">
          <a:xfrm>
            <a:off x="0" y="0"/>
            <a:ext cx="9144000" cy="112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r>
              <a:rPr lang="de-AT" sz="2800" b="1" dirty="0">
                <a:solidFill>
                  <a:schemeClr val="tx2"/>
                </a:solidFill>
                <a:cs typeface="Arial" pitchFamily="34" charset="0"/>
              </a:rPr>
              <a:t>Allgemein bildende höhere Schulen (AHS) </a:t>
            </a:r>
            <a:endParaRPr lang="de-DE" sz="2800" b="1" dirty="0">
              <a:solidFill>
                <a:schemeClr val="tx2"/>
              </a:solidFill>
              <a:cs typeface="Arial" pitchFamily="34" charset="0"/>
            </a:endParaRPr>
          </a:p>
        </p:txBody>
      </p:sp>
      <p:pic>
        <p:nvPicPr>
          <p:cNvPr id="7" name="Picture 16" descr="35913405"/>
          <p:cNvPicPr>
            <a:picLocks noChangeAspect="1" noChangeArrowheads="1" noCrop="1"/>
          </p:cNvPicPr>
          <p:nvPr/>
        </p:nvPicPr>
        <p:blipFill>
          <a:blip r:embed="rId3"/>
          <a:srcRect/>
          <a:stretch>
            <a:fillRect/>
          </a:stretch>
        </p:blipFill>
        <p:spPr bwMode="auto">
          <a:xfrm>
            <a:off x="611560" y="2348880"/>
            <a:ext cx="2062046" cy="1368773"/>
          </a:xfrm>
          <a:prstGeom prst="rect">
            <a:avLst/>
          </a:prstGeom>
          <a:noFill/>
          <a:ln w="9525">
            <a:noFill/>
            <a:miter lim="800000"/>
            <a:headEnd/>
            <a:tailEnd/>
          </a:ln>
        </p:spPr>
      </p:pic>
      <p:pic>
        <p:nvPicPr>
          <p:cNvPr id="8" name="Picture 10" descr="j0290266"/>
          <p:cNvPicPr>
            <a:picLocks noChangeAspect="1" noChangeArrowheads="1"/>
          </p:cNvPicPr>
          <p:nvPr/>
        </p:nvPicPr>
        <p:blipFill>
          <a:blip r:embed="rId4"/>
          <a:srcRect/>
          <a:stretch>
            <a:fillRect/>
          </a:stretch>
        </p:blipFill>
        <p:spPr bwMode="auto">
          <a:xfrm>
            <a:off x="6804248" y="1484784"/>
            <a:ext cx="1787271" cy="1667284"/>
          </a:xfrm>
          <a:prstGeom prst="rect">
            <a:avLst/>
          </a:prstGeom>
          <a:noFill/>
          <a:ln w="9525">
            <a:noFill/>
            <a:miter lim="800000"/>
            <a:headEnd/>
            <a:tailEnd/>
          </a:ln>
        </p:spPr>
      </p:pic>
    </p:spTree>
    <p:extLst>
      <p:ext uri="{BB962C8B-B14F-4D97-AF65-F5344CB8AC3E}">
        <p14:creationId xmlns:p14="http://schemas.microsoft.com/office/powerpoint/2010/main" val="2141230547"/>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11560" y="1052736"/>
            <a:ext cx="7938132" cy="5112568"/>
          </a:xfrm>
          <a:prstGeom prst="rect">
            <a:avLst/>
          </a:prstGeom>
          <a:ln>
            <a:miter lim="800000"/>
            <a:headEnd/>
            <a:tailEnd/>
          </a:ln>
        </p:spPr>
        <p:txBody>
          <a:bodyPr/>
          <a:lstStyle/>
          <a:p>
            <a:pPr marL="0" indent="0" defTabSz="715963" eaLnBrk="1" hangingPunct="1">
              <a:buNone/>
              <a:defRPr/>
            </a:pPr>
            <a:r>
              <a:rPr lang="de-AT" sz="2000" dirty="0">
                <a:latin typeface="Arial" panose="020B0604020202020204" pitchFamily="34" charset="0"/>
                <a:cs typeface="Arial" panose="020B0604020202020204" pitchFamily="34" charset="0"/>
              </a:rPr>
              <a:t>Vermittlung einer umfassenden und vertieften Allgemeinbildung</a:t>
            </a:r>
          </a:p>
          <a:p>
            <a:pPr defTabSz="715963" eaLnBrk="1" hangingPunct="1">
              <a:defRPr/>
            </a:pPr>
            <a:endParaRPr lang="de-AT" sz="2000" dirty="0">
              <a:latin typeface="Arial" panose="020B0604020202020204" pitchFamily="34" charset="0"/>
              <a:cs typeface="Arial" panose="020B0604020202020204" pitchFamily="34" charset="0"/>
            </a:endParaRPr>
          </a:p>
          <a:p>
            <a:pPr marL="0" indent="0" defTabSz="715963" eaLnBrk="1" hangingPunct="1">
              <a:buNone/>
              <a:defRPr/>
            </a:pPr>
            <a:r>
              <a:rPr lang="de-AT" sz="2000" b="1" dirty="0">
                <a:latin typeface="Arial" panose="020B0604020202020204" pitchFamily="34" charset="0"/>
                <a:cs typeface="Arial" panose="020B0604020202020204" pitchFamily="34" charset="0"/>
              </a:rPr>
              <a:t>Ziel: </a:t>
            </a:r>
            <a:r>
              <a:rPr lang="de-AT" sz="2000" dirty="0">
                <a:latin typeface="Arial" panose="020B0604020202020204" pitchFamily="34" charset="0"/>
                <a:cs typeface="Arial" panose="020B0604020202020204" pitchFamily="34" charset="0"/>
              </a:rPr>
              <a:t>Reifeprüfung (Matura)</a:t>
            </a:r>
          </a:p>
          <a:p>
            <a:pPr marL="0" indent="0" defTabSz="715963" eaLnBrk="1" hangingPunct="1">
              <a:buNone/>
              <a:defRPr/>
            </a:pPr>
            <a:endParaRPr lang="de-AT" sz="2000" dirty="0">
              <a:latin typeface="Arial" panose="020B0604020202020204" pitchFamily="34" charset="0"/>
              <a:cs typeface="Arial" panose="020B0604020202020204" pitchFamily="34" charset="0"/>
            </a:endParaRPr>
          </a:p>
          <a:p>
            <a:pPr defTabSz="715963" eaLnBrk="1" hangingPunct="1">
              <a:buFont typeface="Arial" pitchFamily="34" charset="0"/>
              <a:buChar char="•"/>
              <a:defRPr/>
            </a:pPr>
            <a:r>
              <a:rPr lang="de-AT" sz="2000" dirty="0">
                <a:latin typeface="Arial" panose="020B0604020202020204" pitchFamily="34" charset="0"/>
                <a:cs typeface="Arial" panose="020B0604020202020204" pitchFamily="34" charset="0"/>
              </a:rPr>
              <a:t>Berechtigung zum Studium an der Universität</a:t>
            </a:r>
          </a:p>
          <a:p>
            <a:pPr marL="342900" lvl="3" indent="-342900" defTabSz="715963" eaLnBrk="1" hangingPunct="1">
              <a:buFont typeface="Arial" pitchFamily="34" charset="0"/>
              <a:buChar char="•"/>
              <a:defRPr/>
            </a:pPr>
            <a:r>
              <a:rPr lang="de-AT" dirty="0">
                <a:latin typeface="Arial" panose="020B0604020202020204" pitchFamily="34" charset="0"/>
                <a:cs typeface="Arial" panose="020B0604020202020204" pitchFamily="34" charset="0"/>
              </a:rPr>
              <a:t>Zugang zu Fachhochschulen, berufsspezifischen Ausbildungen: Kollegs, Akademien, Hochschulkursen und anderen Lehrgängen</a:t>
            </a:r>
          </a:p>
          <a:p>
            <a:pPr marL="342900" lvl="3" indent="-342900" defTabSz="715963" eaLnBrk="1" hangingPunct="1">
              <a:buFont typeface="Arial" pitchFamily="34" charset="0"/>
              <a:buChar char="•"/>
              <a:defRPr/>
            </a:pPr>
            <a:r>
              <a:rPr lang="de-AT" dirty="0">
                <a:latin typeface="Arial" panose="020B0604020202020204" pitchFamily="34" charset="0"/>
                <a:cs typeface="Arial" panose="020B0604020202020204" pitchFamily="34" charset="0"/>
              </a:rPr>
              <a:t>Direkter Einstieg in Berufsleben</a:t>
            </a:r>
          </a:p>
          <a:p>
            <a:pPr marL="0" indent="0" defTabSz="715963" eaLnBrk="1" hangingPunct="1">
              <a:lnSpc>
                <a:spcPct val="100000"/>
              </a:lnSpc>
              <a:buClr>
                <a:srgbClr val="0000FF"/>
              </a:buClr>
              <a:buNone/>
              <a:defRPr/>
            </a:pPr>
            <a:endParaRPr lang="de-AT" sz="2400" dirty="0">
              <a:latin typeface="Calibri" pitchFamily="34" charset="0"/>
            </a:endParaRPr>
          </a:p>
        </p:txBody>
      </p:sp>
      <p:sp>
        <p:nvSpPr>
          <p:cNvPr id="4099" name="Rectangle 2"/>
          <p:cNvSpPr txBox="1">
            <a:spLocks noChangeArrowheads="1"/>
          </p:cNvSpPr>
          <p:nvPr/>
        </p:nvSpPr>
        <p:spPr bwMode="auto">
          <a:xfrm>
            <a:off x="0" y="0"/>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Allgemein bildende höhere Schulen (AHS) </a:t>
            </a:r>
            <a:endParaRPr lang="de-DE" sz="2400" b="1" dirty="0">
              <a:solidFill>
                <a:schemeClr val="tx2"/>
              </a:solidFill>
              <a:cs typeface="Arial" pitchFamily="34" charset="0"/>
            </a:endParaRPr>
          </a:p>
        </p:txBody>
      </p:sp>
      <p:sp>
        <p:nvSpPr>
          <p:cNvPr id="2" name="Rechteck 1"/>
          <p:cNvSpPr/>
          <p:nvPr/>
        </p:nvSpPr>
        <p:spPr>
          <a:xfrm>
            <a:off x="611560" y="6309320"/>
            <a:ext cx="7992888" cy="276999"/>
          </a:xfrm>
          <a:prstGeom prst="rect">
            <a:avLst/>
          </a:prstGeom>
        </p:spPr>
        <p:txBody>
          <a:bodyPr wrap="square">
            <a:spAutoFit/>
          </a:bodyPr>
          <a:lstStyle/>
          <a:p>
            <a:pPr lvl="0" algn="ctr"/>
            <a:endParaRPr lang="de-AT" sz="1200" dirty="0">
              <a:solidFill>
                <a:prstClr val="black"/>
              </a:solidFill>
              <a:latin typeface="Calibri"/>
              <a:cs typeface="Arial" pitchFamily="34" charset="0"/>
            </a:endParaRPr>
          </a:p>
        </p:txBody>
      </p:sp>
      <p:sp>
        <p:nvSpPr>
          <p:cNvPr id="3" name="Rechteck 2"/>
          <p:cNvSpPr/>
          <p:nvPr/>
        </p:nvSpPr>
        <p:spPr>
          <a:xfrm>
            <a:off x="4067944" y="6381328"/>
            <a:ext cx="4464496"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3878089607"/>
      </p:ext>
    </p:extLst>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11560" y="1052736"/>
            <a:ext cx="7938132" cy="5112568"/>
          </a:xfrm>
          <a:prstGeom prst="rect">
            <a:avLst/>
          </a:prstGeom>
          <a:ln>
            <a:miter lim="800000"/>
            <a:headEnd/>
            <a:tailEnd/>
          </a:ln>
        </p:spPr>
        <p:txBody>
          <a:bodyPr/>
          <a:lstStyle/>
          <a:p>
            <a:r>
              <a:rPr lang="de-AT" sz="1600" dirty="0">
                <a:latin typeface="Arial" pitchFamily="34" charset="0"/>
                <a:cs typeface="Arial" pitchFamily="34" charset="0"/>
              </a:rPr>
              <a:t>Gymnasium mit besonderer Berücksichtigung von sprachlichen, humanistischen und geisteswissenschaftlichen Bildungsinhalten </a:t>
            </a:r>
          </a:p>
          <a:p>
            <a:pPr marL="0" indent="0">
              <a:buNone/>
              <a:tabLst>
                <a:tab pos="361950" algn="l"/>
                <a:tab pos="1076325" algn="l"/>
              </a:tabLst>
            </a:pPr>
            <a:r>
              <a:rPr lang="de-AT" sz="1600" dirty="0">
                <a:latin typeface="Arial" pitchFamily="34" charset="0"/>
                <a:cs typeface="Arial" pitchFamily="34" charset="0"/>
              </a:rPr>
              <a:t>	mit Latein und zusätzlich entweder einer zweiten lebenden Fremdsprache ab der 	7. oder 9. Schulstufe komplementär zu Latein oder Griechisch (nur in der 	Oberstufe)</a:t>
            </a:r>
          </a:p>
          <a:p>
            <a:endParaRPr lang="de-AT" sz="1600" dirty="0">
              <a:latin typeface="Arial" pitchFamily="34" charset="0"/>
              <a:cs typeface="Arial" pitchFamily="34" charset="0"/>
            </a:endParaRPr>
          </a:p>
          <a:p>
            <a:r>
              <a:rPr lang="de-AT" sz="1600" dirty="0">
                <a:latin typeface="Arial" pitchFamily="34" charset="0"/>
                <a:cs typeface="Arial" pitchFamily="34" charset="0"/>
              </a:rPr>
              <a:t>Realgymnasium mit besonderer Berücksichtigung von naturwissenschaftlichen und mathematischen Bildungsinhalten mit Latein oder einer zweiten lebenden Fremdsprache ab der Oberstufe und mit Vertiefung in Mathematik sowie – wahlweise – mit einer Vertiefung in Naturwissenschaften oder mit einer Ergänzung durch den zusätzlichen Gegenstand Darstellende Geometrie</a:t>
            </a:r>
          </a:p>
          <a:p>
            <a:endParaRPr lang="de-AT" sz="1600" dirty="0">
              <a:latin typeface="Arial" pitchFamily="34" charset="0"/>
              <a:cs typeface="Arial" pitchFamily="34" charset="0"/>
            </a:endParaRPr>
          </a:p>
          <a:p>
            <a:r>
              <a:rPr lang="de-AT" sz="1600" dirty="0" err="1">
                <a:latin typeface="Arial" pitchFamily="34" charset="0"/>
                <a:cs typeface="Arial" pitchFamily="34" charset="0"/>
              </a:rPr>
              <a:t>Wirtschaftskundliches</a:t>
            </a:r>
            <a:r>
              <a:rPr lang="de-AT" sz="1600" dirty="0">
                <a:latin typeface="Arial" pitchFamily="34" charset="0"/>
                <a:cs typeface="Arial" pitchFamily="34" charset="0"/>
              </a:rPr>
              <a:t> Realgymnasiummit besonderer Berücksichtigung von ökonomischen und </a:t>
            </a:r>
            <a:r>
              <a:rPr lang="de-AT" sz="1600" dirty="0" err="1">
                <a:latin typeface="Arial" pitchFamily="34" charset="0"/>
                <a:cs typeface="Arial" pitchFamily="34" charset="0"/>
              </a:rPr>
              <a:t>lebenskundlichen</a:t>
            </a:r>
            <a:r>
              <a:rPr lang="de-AT" sz="1600" dirty="0">
                <a:latin typeface="Arial" pitchFamily="34" charset="0"/>
                <a:cs typeface="Arial" pitchFamily="34" charset="0"/>
              </a:rPr>
              <a:t> (einschließlich praxis-bezogenen) Bildungsinhalten mit Latein oder einer zweiten lebenden Fremdsprache ab der Oberstufe, dazu mehr Chemie, Wirtschaftskunde, Psychologie und Philosophie</a:t>
            </a:r>
          </a:p>
          <a:p>
            <a:pPr marL="0" indent="0" defTabSz="715963" eaLnBrk="1" hangingPunct="1">
              <a:lnSpc>
                <a:spcPct val="100000"/>
              </a:lnSpc>
              <a:buClr>
                <a:srgbClr val="0000FF"/>
              </a:buClr>
              <a:buNone/>
              <a:defRPr/>
            </a:pPr>
            <a:endParaRPr lang="de-AT" sz="1600" dirty="0">
              <a:latin typeface="Calibri" pitchFamily="34" charset="0"/>
            </a:endParaRPr>
          </a:p>
        </p:txBody>
      </p:sp>
      <p:sp>
        <p:nvSpPr>
          <p:cNvPr id="4099" name="Rectangle 2"/>
          <p:cNvSpPr txBox="1">
            <a:spLocks noChangeArrowheads="1"/>
          </p:cNvSpPr>
          <p:nvPr/>
        </p:nvSpPr>
        <p:spPr bwMode="auto">
          <a:xfrm>
            <a:off x="0" y="0"/>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Allgemein bildende höhere Schulen (AHS) </a:t>
            </a:r>
            <a:endParaRPr lang="de-DE" sz="2400" b="1" dirty="0">
              <a:solidFill>
                <a:schemeClr val="tx2"/>
              </a:solidFill>
              <a:cs typeface="Arial" pitchFamily="34" charset="0"/>
            </a:endParaRPr>
          </a:p>
        </p:txBody>
      </p:sp>
      <p:sp>
        <p:nvSpPr>
          <p:cNvPr id="2" name="Rechteck 1"/>
          <p:cNvSpPr/>
          <p:nvPr/>
        </p:nvSpPr>
        <p:spPr>
          <a:xfrm>
            <a:off x="611560" y="6309320"/>
            <a:ext cx="7992888" cy="276999"/>
          </a:xfrm>
          <a:prstGeom prst="rect">
            <a:avLst/>
          </a:prstGeom>
        </p:spPr>
        <p:txBody>
          <a:bodyPr wrap="square">
            <a:spAutoFit/>
          </a:bodyPr>
          <a:lstStyle/>
          <a:p>
            <a:pPr lvl="0" algn="ctr"/>
            <a:endParaRPr lang="de-AT" sz="1200" dirty="0">
              <a:solidFill>
                <a:prstClr val="black"/>
              </a:solidFill>
              <a:latin typeface="Calibri"/>
              <a:cs typeface="Arial" pitchFamily="34" charset="0"/>
            </a:endParaRPr>
          </a:p>
        </p:txBody>
      </p:sp>
      <p:sp>
        <p:nvSpPr>
          <p:cNvPr id="3" name="Rechteck 2"/>
          <p:cNvSpPr/>
          <p:nvPr/>
        </p:nvSpPr>
        <p:spPr>
          <a:xfrm>
            <a:off x="4067944" y="6381328"/>
            <a:ext cx="4464496"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388174176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1042988" y="1052513"/>
            <a:ext cx="7345436" cy="5233987"/>
          </a:xfrm>
          <a:prstGeom prst="rect">
            <a:avLst/>
          </a:prstGeom>
          <a:ln>
            <a:miter lim="800000"/>
            <a:headEnd/>
            <a:tailEnd/>
          </a:ln>
        </p:spPr>
        <p:txBody>
          <a:bodyPr/>
          <a:lstStyle/>
          <a:p>
            <a:pPr defTabSz="715963" eaLnBrk="1" hangingPunct="1">
              <a:lnSpc>
                <a:spcPct val="150000"/>
              </a:lnSpc>
              <a:buFont typeface="Wingdings" pitchFamily="2" charset="2"/>
              <a:buChar char="Ø"/>
              <a:defRPr/>
            </a:pPr>
            <a:endParaRPr lang="de-AT" sz="2400" dirty="0">
              <a:latin typeface="Calibri" pitchFamily="34" charset="0"/>
            </a:endParaRPr>
          </a:p>
          <a:p>
            <a:pPr defTabSz="715963" eaLnBrk="1" hangingPunct="1">
              <a:lnSpc>
                <a:spcPct val="150000"/>
              </a:lnSpc>
              <a:buFont typeface="Wingdings" pitchFamily="2" charset="2"/>
              <a:buChar char="Ø"/>
              <a:defRPr/>
            </a:pPr>
            <a:endParaRPr lang="de-AT" sz="2400" dirty="0">
              <a:latin typeface="Calibri" pitchFamily="34" charset="0"/>
            </a:endParaRPr>
          </a:p>
          <a:p>
            <a:pPr defTabSz="715963" eaLnBrk="1" hangingPunct="1">
              <a:lnSpc>
                <a:spcPct val="150000"/>
              </a:lnSpc>
              <a:buFont typeface="Wingdings" pitchFamily="2" charset="2"/>
              <a:buChar char="Ø"/>
              <a:defRPr/>
            </a:pPr>
            <a:endParaRPr lang="de-AT" sz="2400" dirty="0">
              <a:latin typeface="Calibri" pitchFamily="34" charset="0"/>
            </a:endParaRPr>
          </a:p>
          <a:p>
            <a:pPr defTabSz="715963" eaLnBrk="1" hangingPunct="1">
              <a:lnSpc>
                <a:spcPct val="150000"/>
              </a:lnSpc>
              <a:buFont typeface="Wingdings" pitchFamily="2" charset="2"/>
              <a:buChar char="Ø"/>
              <a:defRPr/>
            </a:pPr>
            <a:endParaRPr lang="de-AT" sz="2400" dirty="0">
              <a:latin typeface="Calibri" pitchFamily="34" charset="0"/>
            </a:endParaRPr>
          </a:p>
          <a:p>
            <a:pPr defTabSz="715963" eaLnBrk="1" hangingPunct="1">
              <a:lnSpc>
                <a:spcPct val="150000"/>
              </a:lnSpc>
              <a:buFont typeface="Wingdings" pitchFamily="2" charset="2"/>
              <a:buChar char="Ø"/>
              <a:defRPr/>
            </a:pPr>
            <a:endParaRPr lang="de-AT" sz="2400" dirty="0">
              <a:latin typeface="Calibri" pitchFamily="34" charset="0"/>
            </a:endParaRPr>
          </a:p>
          <a:p>
            <a:pPr defTabSz="715963" eaLnBrk="1" hangingPunct="1">
              <a:lnSpc>
                <a:spcPct val="150000"/>
              </a:lnSpc>
              <a:buFont typeface="Wingdings" pitchFamily="2" charset="2"/>
              <a:buChar char="Ø"/>
              <a:defRPr/>
            </a:pPr>
            <a:endParaRPr lang="de-AT" sz="2400" dirty="0">
              <a:latin typeface="Calibri" pitchFamily="34" charset="0"/>
            </a:endParaRPr>
          </a:p>
          <a:p>
            <a:pPr defTabSz="715963" eaLnBrk="1" hangingPunct="1">
              <a:lnSpc>
                <a:spcPct val="150000"/>
              </a:lnSpc>
              <a:buFont typeface="Wingdings" pitchFamily="2" charset="2"/>
              <a:buChar char="Ø"/>
              <a:defRPr/>
            </a:pPr>
            <a:endParaRPr lang="de-AT" sz="2400" dirty="0">
              <a:latin typeface="Calibri" pitchFamily="34" charset="0"/>
            </a:endParaRPr>
          </a:p>
          <a:p>
            <a:pPr defTabSz="715963" eaLnBrk="1" hangingPunct="1">
              <a:lnSpc>
                <a:spcPct val="150000"/>
              </a:lnSpc>
              <a:buFont typeface="Wingdings" pitchFamily="2" charset="2"/>
              <a:buChar char="Ø"/>
              <a:defRPr/>
            </a:pPr>
            <a:endParaRPr lang="de-AT" sz="2400" dirty="0">
              <a:latin typeface="Calibri" pitchFamily="34" charset="0"/>
            </a:endParaRPr>
          </a:p>
        </p:txBody>
      </p:sp>
      <p:sp>
        <p:nvSpPr>
          <p:cNvPr id="4099" name="Rectangle 2"/>
          <p:cNvSpPr txBox="1">
            <a:spLocks noChangeArrowheads="1"/>
          </p:cNvSpPr>
          <p:nvPr/>
        </p:nvSpPr>
        <p:spPr bwMode="auto">
          <a:xfrm>
            <a:off x="1" y="1"/>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DE" sz="2400" b="1" dirty="0">
                <a:solidFill>
                  <a:schemeClr val="tx2"/>
                </a:solidFill>
                <a:cs typeface="Arial" pitchFamily="34" charset="0"/>
              </a:rPr>
              <a:t>Kriterien für die Schulwahl: MS oder AHS?</a:t>
            </a:r>
          </a:p>
        </p:txBody>
      </p:sp>
      <p:sp>
        <p:nvSpPr>
          <p:cNvPr id="2" name="Ellipse 1"/>
          <p:cNvSpPr/>
          <p:nvPr/>
        </p:nvSpPr>
        <p:spPr bwMode="auto">
          <a:xfrm>
            <a:off x="1115616" y="1268760"/>
            <a:ext cx="3096344" cy="865584"/>
          </a:xfrm>
          <a:prstGeom prst="ellipse">
            <a:avLst/>
          </a:prstGeom>
          <a:solidFill>
            <a:schemeClr val="bg1">
              <a:lumMod val="95000"/>
            </a:schemeClr>
          </a:solidFill>
          <a:ln>
            <a:solidFill>
              <a:schemeClr val="accent1">
                <a:lumMod val="50000"/>
              </a:schemeClr>
            </a:solidFill>
            <a:headEnd type="none" w="med" len="med"/>
            <a:tailEnd type="none" w="med" len="med"/>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t" anchorCtr="0" compatLnSpc="1">
            <a:prstTxWarp prst="textNoShape">
              <a:avLst/>
            </a:prstTxWarp>
            <a:spAutoFit/>
          </a:bodyPr>
          <a:lstStyle/>
          <a:p>
            <a:pPr algn="ctr" defTabSz="715963" eaLnBrk="1" hangingPunct="1">
              <a:defRPr/>
            </a:pPr>
            <a:r>
              <a:rPr lang="de-AT" sz="2000" dirty="0">
                <a:latin typeface="Arial" pitchFamily="34" charset="0"/>
                <a:cs typeface="Arial" pitchFamily="34" charset="0"/>
              </a:rPr>
              <a:t>Selbstständigkeit  Arbeitshaltung</a:t>
            </a:r>
          </a:p>
        </p:txBody>
      </p:sp>
      <p:sp>
        <p:nvSpPr>
          <p:cNvPr id="5" name="Ellipse 4"/>
          <p:cNvSpPr/>
          <p:nvPr/>
        </p:nvSpPr>
        <p:spPr bwMode="auto">
          <a:xfrm>
            <a:off x="5508104" y="1412776"/>
            <a:ext cx="2520280" cy="432792"/>
          </a:xfrm>
          <a:prstGeom prst="ellipse">
            <a:avLst/>
          </a:prstGeom>
          <a:solidFill>
            <a:schemeClr val="bg1">
              <a:lumMod val="95000"/>
            </a:schemeClr>
          </a:solidFill>
          <a:ln>
            <a:solidFill>
              <a:schemeClr val="accent1">
                <a:lumMod val="50000"/>
              </a:schemeClr>
            </a:solidFill>
            <a:headEnd type="none" w="med" len="med"/>
            <a:tailEnd type="none" w="med" len="med"/>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t" anchorCtr="0" compatLnSpc="1">
            <a:prstTxWarp prst="textNoShape">
              <a:avLst/>
            </a:prstTxWarp>
            <a:spAutoFit/>
          </a:bodyPr>
          <a:lstStyle/>
          <a:p>
            <a:pPr algn="ctr" defTabSz="715963"/>
            <a:r>
              <a:rPr lang="de-AT" sz="2000" dirty="0">
                <a:latin typeface="Arial" pitchFamily="34" charset="0"/>
                <a:cs typeface="Arial" pitchFamily="34" charset="0"/>
              </a:rPr>
              <a:t>Leistungsbild</a:t>
            </a:r>
          </a:p>
        </p:txBody>
      </p:sp>
      <p:sp>
        <p:nvSpPr>
          <p:cNvPr id="6" name="Ellipse 5"/>
          <p:cNvSpPr/>
          <p:nvPr/>
        </p:nvSpPr>
        <p:spPr bwMode="auto">
          <a:xfrm>
            <a:off x="1619672" y="2780928"/>
            <a:ext cx="2160240" cy="865584"/>
          </a:xfrm>
          <a:prstGeom prst="ellipse">
            <a:avLst/>
          </a:prstGeom>
          <a:solidFill>
            <a:schemeClr val="bg1">
              <a:lumMod val="95000"/>
            </a:schemeClr>
          </a:solidFill>
          <a:ln>
            <a:solidFill>
              <a:schemeClr val="accent1">
                <a:lumMod val="50000"/>
              </a:schemeClr>
            </a:solidFill>
            <a:headEnd type="none" w="med" len="med"/>
            <a:tailEnd type="none" w="med" len="med"/>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t" anchorCtr="0" compatLnSpc="1">
            <a:prstTxWarp prst="textNoShape">
              <a:avLst/>
            </a:prstTxWarp>
            <a:spAutoFit/>
          </a:bodyPr>
          <a:lstStyle/>
          <a:p>
            <a:pPr algn="ctr" defTabSz="715963"/>
            <a:r>
              <a:rPr lang="de-AT" sz="2000" dirty="0">
                <a:latin typeface="Arial" pitchFamily="34" charset="0"/>
                <a:cs typeface="Arial" pitchFamily="34" charset="0"/>
              </a:rPr>
              <a:t>Interesse  Motivation</a:t>
            </a:r>
          </a:p>
        </p:txBody>
      </p:sp>
      <p:sp>
        <p:nvSpPr>
          <p:cNvPr id="8" name="Ellipse 7"/>
          <p:cNvSpPr/>
          <p:nvPr/>
        </p:nvSpPr>
        <p:spPr bwMode="auto">
          <a:xfrm>
            <a:off x="1187624" y="4221088"/>
            <a:ext cx="2808312" cy="865584"/>
          </a:xfrm>
          <a:prstGeom prst="ellipse">
            <a:avLst/>
          </a:prstGeom>
          <a:solidFill>
            <a:schemeClr val="bg1">
              <a:lumMod val="95000"/>
            </a:schemeClr>
          </a:solidFill>
          <a:ln>
            <a:solidFill>
              <a:schemeClr val="accent1">
                <a:lumMod val="50000"/>
              </a:schemeClr>
            </a:solidFill>
            <a:headEnd type="none" w="med" len="med"/>
            <a:tailEnd type="none" w="med" len="med"/>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t" anchorCtr="0" compatLnSpc="1">
            <a:prstTxWarp prst="textNoShape">
              <a:avLst/>
            </a:prstTxWarp>
            <a:spAutoFit/>
          </a:bodyPr>
          <a:lstStyle/>
          <a:p>
            <a:pPr algn="ctr" defTabSz="715963"/>
            <a:r>
              <a:rPr lang="de-AT" sz="2000" dirty="0">
                <a:latin typeface="Arial" pitchFamily="34" charset="0"/>
                <a:cs typeface="Arial" pitchFamily="34" charset="0"/>
              </a:rPr>
              <a:t>Körperliche Voraussetzungen</a:t>
            </a:r>
          </a:p>
        </p:txBody>
      </p:sp>
      <p:sp>
        <p:nvSpPr>
          <p:cNvPr id="10" name="Ellipse 9"/>
          <p:cNvSpPr/>
          <p:nvPr/>
        </p:nvSpPr>
        <p:spPr bwMode="auto">
          <a:xfrm>
            <a:off x="5292080" y="2492896"/>
            <a:ext cx="3096344" cy="1298377"/>
          </a:xfrm>
          <a:prstGeom prst="ellipse">
            <a:avLst/>
          </a:prstGeom>
          <a:solidFill>
            <a:schemeClr val="bg1">
              <a:lumMod val="95000"/>
            </a:schemeClr>
          </a:solidFill>
          <a:ln>
            <a:solidFill>
              <a:schemeClr val="accent1">
                <a:lumMod val="50000"/>
              </a:schemeClr>
            </a:solidFill>
            <a:headEnd type="none" w="med" len="med"/>
            <a:tailEnd type="none" w="med" len="med"/>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t" anchorCtr="0" compatLnSpc="1">
            <a:prstTxWarp prst="textNoShape">
              <a:avLst/>
            </a:prstTxWarp>
            <a:spAutoFit/>
          </a:bodyPr>
          <a:lstStyle/>
          <a:p>
            <a:pPr algn="ctr" defTabSz="715963"/>
            <a:r>
              <a:rPr lang="de-AT" sz="2000" dirty="0">
                <a:latin typeface="Arial" pitchFamily="34" charset="0"/>
                <a:cs typeface="Arial" pitchFamily="34" charset="0"/>
              </a:rPr>
              <a:t>Seelische Belastbarkeit</a:t>
            </a:r>
          </a:p>
          <a:p>
            <a:pPr algn="ctr" defTabSz="715963"/>
            <a:r>
              <a:rPr lang="de-AT" sz="2000" dirty="0">
                <a:latin typeface="Arial" pitchFamily="34" charset="0"/>
                <a:cs typeface="Arial" pitchFamily="34" charset="0"/>
              </a:rPr>
              <a:t>Soziales Verhalten</a:t>
            </a:r>
          </a:p>
        </p:txBody>
      </p:sp>
      <p:sp>
        <p:nvSpPr>
          <p:cNvPr id="3" name="Rechteck 2"/>
          <p:cNvSpPr/>
          <p:nvPr/>
        </p:nvSpPr>
        <p:spPr>
          <a:xfrm>
            <a:off x="611560" y="6381328"/>
            <a:ext cx="7920880"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
        <p:nvSpPr>
          <p:cNvPr id="12" name="Ellipse 11"/>
          <p:cNvSpPr/>
          <p:nvPr/>
        </p:nvSpPr>
        <p:spPr bwMode="auto">
          <a:xfrm>
            <a:off x="5868144" y="4365104"/>
            <a:ext cx="2160240" cy="865584"/>
          </a:xfrm>
          <a:prstGeom prst="ellipse">
            <a:avLst/>
          </a:prstGeom>
          <a:solidFill>
            <a:schemeClr val="bg1">
              <a:lumMod val="95000"/>
            </a:schemeClr>
          </a:solidFill>
          <a:ln>
            <a:solidFill>
              <a:schemeClr val="accent1">
                <a:lumMod val="50000"/>
              </a:schemeClr>
            </a:solidFill>
            <a:headEnd type="none" w="med" len="med"/>
            <a:tailEnd type="none" w="med" len="med"/>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wrap="square" lIns="0" tIns="0" rIns="0" bIns="0" numCol="1" rtlCol="0" anchor="t" anchorCtr="0" compatLnSpc="1">
            <a:prstTxWarp prst="textNoShape">
              <a:avLst/>
            </a:prstTxWarp>
            <a:spAutoFit/>
          </a:bodyPr>
          <a:lstStyle/>
          <a:p>
            <a:pPr algn="ctr" defTabSz="715963"/>
            <a:r>
              <a:rPr lang="de-AT" sz="2000" dirty="0">
                <a:latin typeface="Arial" pitchFamily="34" charset="0"/>
                <a:cs typeface="Arial" pitchFamily="34" charset="0"/>
              </a:rPr>
              <a:t>Familiäre Bedingungen</a:t>
            </a:r>
          </a:p>
        </p:txBody>
      </p:sp>
    </p:spTree>
    <p:extLst>
      <p:ext uri="{BB962C8B-B14F-4D97-AF65-F5344CB8AC3E}">
        <p14:creationId xmlns:p14="http://schemas.microsoft.com/office/powerpoint/2010/main" val="1835281958"/>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11560" y="980727"/>
            <a:ext cx="7920881" cy="5184577"/>
          </a:xfrm>
          <a:prstGeom prst="rect">
            <a:avLst/>
          </a:prstGeom>
          <a:ln>
            <a:miter lim="800000"/>
            <a:headEnd/>
            <a:tailEnd/>
          </a:ln>
        </p:spPr>
        <p:txBody>
          <a:bodyPr/>
          <a:lstStyle/>
          <a:p>
            <a:r>
              <a:rPr lang="de-AT" sz="2000" dirty="0">
                <a:latin typeface="Arial" pitchFamily="34" charset="0"/>
                <a:cs typeface="Arial" pitchFamily="34" charset="0"/>
              </a:rPr>
              <a:t>Sonderformen unter besonderer Berücksichtigung der musischen oder der sportlichen Ausbildung. Die Aufnahme in eine Sonderform setzt die positive Absolvierung einer Eignungsprüfung voraus. </a:t>
            </a:r>
          </a:p>
          <a:p>
            <a:pPr marL="0" indent="0" defTabSz="715963" eaLnBrk="1" hangingPunct="1">
              <a:lnSpc>
                <a:spcPct val="100000"/>
              </a:lnSpc>
              <a:buClr>
                <a:srgbClr val="0000FF"/>
              </a:buClr>
              <a:buNone/>
              <a:defRPr/>
            </a:pPr>
            <a:endParaRPr lang="de-AT" sz="1000" b="1" dirty="0">
              <a:latin typeface="Arial" panose="020B0604020202020204" pitchFamily="34" charset="0"/>
              <a:cs typeface="Arial" panose="020B0604020202020204" pitchFamily="34" charset="0"/>
            </a:endParaRPr>
          </a:p>
          <a:p>
            <a:pPr marL="0" indent="0" defTabSz="715963" eaLnBrk="1" hangingPunct="1">
              <a:lnSpc>
                <a:spcPct val="100000"/>
              </a:lnSpc>
              <a:buClr>
                <a:srgbClr val="0000FF"/>
              </a:buClr>
              <a:buNone/>
              <a:defRPr/>
            </a:pPr>
            <a:r>
              <a:rPr lang="de-AT" sz="1000" b="1" dirty="0">
                <a:latin typeface="Arial" panose="020B0604020202020204" pitchFamily="34" charset="0"/>
                <a:cs typeface="Arial" panose="020B0604020202020204" pitchFamily="34" charset="0"/>
                <a:hlinkClick r:id="rId3"/>
              </a:rPr>
              <a:t>https://bildung.bmbwf.gv.at/schulen/bw/abs/ahs.html</a:t>
            </a:r>
            <a:endParaRPr lang="de-AT" sz="1000" b="1" dirty="0">
              <a:latin typeface="Arial" panose="020B0604020202020204" pitchFamily="34" charset="0"/>
              <a:cs typeface="Arial" panose="020B0604020202020204" pitchFamily="34" charset="0"/>
            </a:endParaRPr>
          </a:p>
          <a:p>
            <a:pPr marL="0" indent="0" defTabSz="715963" eaLnBrk="1" hangingPunct="1">
              <a:lnSpc>
                <a:spcPct val="100000"/>
              </a:lnSpc>
              <a:buClr>
                <a:srgbClr val="0000FF"/>
              </a:buClr>
              <a:buNone/>
              <a:defRPr/>
            </a:pPr>
            <a:endParaRPr lang="de-AT" sz="1000" b="1" dirty="0">
              <a:latin typeface="Arial" panose="020B0604020202020204" pitchFamily="34" charset="0"/>
              <a:cs typeface="Arial" panose="020B0604020202020204" pitchFamily="34" charset="0"/>
            </a:endParaRPr>
          </a:p>
          <a:p>
            <a:pPr marL="0" indent="0" defTabSz="715963" eaLnBrk="1" hangingPunct="1">
              <a:lnSpc>
                <a:spcPct val="100000"/>
              </a:lnSpc>
              <a:buClr>
                <a:srgbClr val="0000FF"/>
              </a:buClr>
              <a:buNone/>
              <a:defRPr/>
            </a:pPr>
            <a:endParaRPr lang="de-AT" sz="2000" b="1" dirty="0">
              <a:latin typeface="Arial" panose="020B0604020202020204" pitchFamily="34" charset="0"/>
              <a:cs typeface="Arial" panose="020B0604020202020204" pitchFamily="34" charset="0"/>
            </a:endParaRPr>
          </a:p>
          <a:p>
            <a:pPr marL="0" indent="0" defTabSz="715963" eaLnBrk="1" hangingPunct="1">
              <a:lnSpc>
                <a:spcPct val="100000"/>
              </a:lnSpc>
              <a:buClr>
                <a:srgbClr val="0000FF"/>
              </a:buClr>
              <a:buNone/>
              <a:defRPr/>
            </a:pPr>
            <a:r>
              <a:rPr lang="de-AT" sz="2000" b="1" dirty="0">
                <a:latin typeface="Arial" panose="020B0604020202020204" pitchFamily="34" charset="0"/>
                <a:cs typeface="Arial" panose="020B0604020202020204" pitchFamily="34" charset="0"/>
              </a:rPr>
              <a:t>Aufnahmevoraussetzungen:</a:t>
            </a:r>
          </a:p>
          <a:p>
            <a:pPr marL="0" indent="0" defTabSz="715963" eaLnBrk="1" hangingPunct="1">
              <a:lnSpc>
                <a:spcPct val="100000"/>
              </a:lnSpc>
              <a:buNone/>
              <a:defRPr/>
            </a:pPr>
            <a:r>
              <a:rPr lang="de-AT" sz="2000" dirty="0">
                <a:latin typeface="Arial" panose="020B0604020202020204" pitchFamily="34" charset="0"/>
                <a:cs typeface="Arial" panose="020B0604020202020204" pitchFamily="34" charset="0"/>
              </a:rPr>
              <a:t>Erfolgreicher Abschluss der 4. Klasse VS + rechtzeitige Anmeldung an der AHS:</a:t>
            </a:r>
          </a:p>
          <a:p>
            <a:pPr marL="228600" lvl="3" defTabSz="715963" eaLnBrk="1" hangingPunct="1">
              <a:lnSpc>
                <a:spcPct val="100000"/>
              </a:lnSpc>
              <a:buFont typeface="Arial" panose="020B0604020202020204" pitchFamily="34" charset="0"/>
              <a:buChar char="•"/>
              <a:defRPr/>
            </a:pPr>
            <a:r>
              <a:rPr lang="de-AT" dirty="0">
                <a:latin typeface="Arial" panose="020B0604020202020204" pitchFamily="34" charset="0"/>
                <a:cs typeface="Arial" panose="020B0604020202020204" pitchFamily="34" charset="0"/>
              </a:rPr>
              <a:t>D, M: „Sehr gut“ oder „Gut“</a:t>
            </a:r>
          </a:p>
          <a:p>
            <a:pPr marL="228600" lvl="3" defTabSz="715963" eaLnBrk="1" hangingPunct="1">
              <a:lnSpc>
                <a:spcPct val="100000"/>
              </a:lnSpc>
              <a:buFont typeface="Arial" panose="020B0604020202020204" pitchFamily="34" charset="0"/>
              <a:buChar char="•"/>
              <a:defRPr/>
            </a:pPr>
            <a:r>
              <a:rPr lang="de-AT" dirty="0">
                <a:latin typeface="Arial" panose="020B0604020202020204" pitchFamily="34" charset="0"/>
                <a:cs typeface="Arial" panose="020B0604020202020204" pitchFamily="34" charset="0"/>
              </a:rPr>
              <a:t>Bei einem „Befriedigend“: Wenn Schulkonferenz der VS zustimmt bzw. Aufnahmeprüfung</a:t>
            </a:r>
          </a:p>
          <a:p>
            <a:pPr lvl="3" defTabSz="715963" eaLnBrk="1" hangingPunct="1">
              <a:lnSpc>
                <a:spcPct val="100000"/>
              </a:lnSpc>
              <a:buFont typeface="Arial" panose="020B0604020202020204" pitchFamily="34" charset="0"/>
              <a:buChar char="•"/>
              <a:defRPr/>
            </a:pPr>
            <a:endParaRPr lang="de-AT" dirty="0">
              <a:latin typeface="Arial" panose="020B0604020202020204" pitchFamily="34" charset="0"/>
              <a:cs typeface="Arial" panose="020B0604020202020204" pitchFamily="34" charset="0"/>
            </a:endParaRPr>
          </a:p>
          <a:p>
            <a:pPr defTabSz="715963" eaLnBrk="1" hangingPunct="1">
              <a:lnSpc>
                <a:spcPct val="100000"/>
              </a:lnSpc>
              <a:buClr>
                <a:srgbClr val="0000FF"/>
              </a:buClr>
              <a:buFont typeface="Wingdings" pitchFamily="2" charset="2"/>
              <a:buChar char="§"/>
              <a:defRPr/>
            </a:pPr>
            <a:endParaRPr lang="de-AT" sz="2400" dirty="0">
              <a:latin typeface="Calibri" pitchFamily="34" charset="0"/>
            </a:endParaRPr>
          </a:p>
        </p:txBody>
      </p:sp>
      <p:sp>
        <p:nvSpPr>
          <p:cNvPr id="4099" name="Rectangle 2"/>
          <p:cNvSpPr txBox="1">
            <a:spLocks noChangeArrowheads="1"/>
          </p:cNvSpPr>
          <p:nvPr/>
        </p:nvSpPr>
        <p:spPr bwMode="auto">
          <a:xfrm>
            <a:off x="1" y="0"/>
            <a:ext cx="9144000" cy="112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endParaRPr lang="de-AT" sz="2800" b="1" dirty="0">
              <a:solidFill>
                <a:schemeClr val="tx2"/>
              </a:solidFill>
              <a:cs typeface="Arial" pitchFamily="34" charset="0"/>
            </a:endParaRPr>
          </a:p>
          <a:p>
            <a:pPr algn="ctr" eaLnBrk="1" hangingPunct="1">
              <a:lnSpc>
                <a:spcPts val="2400"/>
              </a:lnSpc>
              <a:defRPr/>
            </a:pPr>
            <a:r>
              <a:rPr lang="de-AT" sz="2400" b="1" dirty="0">
                <a:solidFill>
                  <a:schemeClr val="tx2"/>
                </a:solidFill>
                <a:cs typeface="Arial" pitchFamily="34" charset="0"/>
              </a:rPr>
              <a:t>Allgemein bildende höhere Schulen (AHS) </a:t>
            </a:r>
            <a:endParaRPr lang="de-DE" sz="2400" b="1" dirty="0">
              <a:solidFill>
                <a:schemeClr val="tx2"/>
              </a:solidFill>
              <a:cs typeface="Arial" pitchFamily="34" charset="0"/>
            </a:endParaRPr>
          </a:p>
        </p:txBody>
      </p:sp>
      <p:sp>
        <p:nvSpPr>
          <p:cNvPr id="3" name="Rechteck 2"/>
          <p:cNvSpPr/>
          <p:nvPr/>
        </p:nvSpPr>
        <p:spPr>
          <a:xfrm>
            <a:off x="3779912" y="6381328"/>
            <a:ext cx="4752528"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952920902"/>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1042988" y="1052513"/>
            <a:ext cx="8101012" cy="5233987"/>
          </a:xfrm>
          <a:prstGeom prst="rect">
            <a:avLst/>
          </a:prstGeom>
          <a:ln>
            <a:miter lim="800000"/>
            <a:headEnd/>
            <a:tailEnd/>
          </a:ln>
        </p:spPr>
        <p:txBody>
          <a:bodyPr/>
          <a:lstStyle/>
          <a:p>
            <a:pPr defTabSz="715963" eaLnBrk="1" hangingPunct="1">
              <a:lnSpc>
                <a:spcPct val="100000"/>
              </a:lnSpc>
              <a:buFont typeface="Wingdings" pitchFamily="2" charset="2"/>
              <a:buChar char="Ø"/>
              <a:defRPr/>
            </a:pPr>
            <a:endParaRPr lang="de-AT" sz="2400" dirty="0">
              <a:latin typeface="Calibri" pitchFamily="34" charset="0"/>
            </a:endParaRPr>
          </a:p>
          <a:p>
            <a:pPr defTabSz="715963" eaLnBrk="1" hangingPunct="1">
              <a:lnSpc>
                <a:spcPct val="100000"/>
              </a:lnSpc>
              <a:buClr>
                <a:srgbClr val="0000FF"/>
              </a:buClr>
              <a:buFont typeface="Wingdings" pitchFamily="2" charset="2"/>
              <a:buChar char="§"/>
              <a:defRPr/>
            </a:pPr>
            <a:endParaRPr lang="de-AT" sz="2400" dirty="0">
              <a:latin typeface="Calibri" pitchFamily="34" charset="0"/>
            </a:endParaRPr>
          </a:p>
        </p:txBody>
      </p:sp>
      <p:sp>
        <p:nvSpPr>
          <p:cNvPr id="4099" name="Rectangle 2"/>
          <p:cNvSpPr txBox="1">
            <a:spLocks noChangeArrowheads="1"/>
          </p:cNvSpPr>
          <p:nvPr/>
        </p:nvSpPr>
        <p:spPr bwMode="auto">
          <a:xfrm>
            <a:off x="1" y="1"/>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800" b="1" dirty="0">
                <a:solidFill>
                  <a:schemeClr val="tx2"/>
                </a:solidFill>
                <a:cs typeface="Arial" pitchFamily="34" charset="0"/>
              </a:rPr>
              <a:t>Gegenüberstellung AHS/</a:t>
            </a:r>
            <a:r>
              <a:rPr lang="de-AT" sz="2800" b="1" dirty="0" err="1">
                <a:solidFill>
                  <a:schemeClr val="tx2"/>
                </a:solidFill>
                <a:cs typeface="Arial" pitchFamily="34" charset="0"/>
              </a:rPr>
              <a:t>Realgym</a:t>
            </a:r>
            <a:r>
              <a:rPr lang="de-AT" sz="2800" b="1" dirty="0">
                <a:solidFill>
                  <a:schemeClr val="tx2"/>
                </a:solidFill>
                <a:cs typeface="Arial" pitchFamily="34" charset="0"/>
              </a:rPr>
              <a:t>.</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1052736"/>
            <a:ext cx="4693424" cy="2160000"/>
          </a:xfrm>
          <a:prstGeom prst="rect">
            <a:avLst/>
          </a:prstGeom>
          <a:noFill/>
          <a:ln>
            <a:noFill/>
          </a:ln>
          <a:effectLst>
            <a:outerShdw blurRad="508000" dist="35921" dir="2700000" algn="ctr" rotWithShape="0">
              <a:schemeClr val="tx1">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hteck 1"/>
          <p:cNvSpPr/>
          <p:nvPr/>
        </p:nvSpPr>
        <p:spPr>
          <a:xfrm>
            <a:off x="611560" y="6237312"/>
            <a:ext cx="7992888"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3140968"/>
            <a:ext cx="5328592" cy="347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8612211"/>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11560" y="908721"/>
            <a:ext cx="7920880" cy="5256584"/>
          </a:xfrm>
          <a:prstGeom prst="rect">
            <a:avLst/>
          </a:prstGeom>
          <a:ln>
            <a:miter lim="800000"/>
            <a:headEnd/>
            <a:tailEnd/>
          </a:ln>
        </p:spPr>
        <p:txBody>
          <a:bodyPr>
            <a:normAutofit/>
          </a:bodyPr>
          <a:lstStyle/>
          <a:p>
            <a:pPr marL="0" indent="0" defTabSz="715963" eaLnBrk="1" hangingPunct="1">
              <a:lnSpc>
                <a:spcPct val="100000"/>
              </a:lnSpc>
              <a:buNone/>
              <a:defRPr/>
            </a:pPr>
            <a:r>
              <a:rPr lang="de-AT" sz="2000" b="1" dirty="0">
                <a:latin typeface="Arial" pitchFamily="34" charset="0"/>
                <a:cs typeface="Arial" pitchFamily="34" charset="0"/>
              </a:rPr>
              <a:t>Bundesgymnasien</a:t>
            </a:r>
            <a:endParaRPr lang="de-AT" sz="2000" dirty="0">
              <a:latin typeface="Arial" pitchFamily="34" charset="0"/>
              <a:cs typeface="Arial" pitchFamily="34" charset="0"/>
            </a:endParaRPr>
          </a:p>
          <a:p>
            <a:pPr defTabSz="715963" eaLnBrk="1" hangingPunct="1">
              <a:lnSpc>
                <a:spcPct val="100000"/>
              </a:lnSpc>
              <a:buFont typeface="Arial" panose="020B0604020202020204" pitchFamily="34" charset="0"/>
              <a:buChar char="•"/>
              <a:defRPr/>
            </a:pPr>
            <a:r>
              <a:rPr lang="de-AT" sz="2000" dirty="0">
                <a:latin typeface="Arial" pitchFamily="34" charset="0"/>
                <a:cs typeface="Arial" pitchFamily="34" charset="0"/>
              </a:rPr>
              <a:t>Akademisches Gymnasium</a:t>
            </a:r>
          </a:p>
          <a:p>
            <a:pPr defTabSz="715963" eaLnBrk="1" hangingPunct="1">
              <a:lnSpc>
                <a:spcPct val="100000"/>
              </a:lnSpc>
              <a:buFont typeface="Arial" panose="020B0604020202020204" pitchFamily="34" charset="0"/>
              <a:buChar char="•"/>
              <a:defRPr/>
            </a:pPr>
            <a:r>
              <a:rPr lang="de-AT" sz="2000" dirty="0">
                <a:latin typeface="Arial" pitchFamily="34" charset="0"/>
                <a:cs typeface="Arial" pitchFamily="34" charset="0"/>
              </a:rPr>
              <a:t>BG </a:t>
            </a:r>
            <a:r>
              <a:rPr lang="de-AT" sz="2000" dirty="0" err="1">
                <a:latin typeface="Arial" pitchFamily="34" charset="0"/>
                <a:cs typeface="Arial" pitchFamily="34" charset="0"/>
              </a:rPr>
              <a:t>Zaunergasse</a:t>
            </a:r>
            <a:endParaRPr lang="de-AT" sz="2000" dirty="0">
              <a:latin typeface="Arial" pitchFamily="34" charset="0"/>
              <a:cs typeface="Arial" pitchFamily="34" charset="0"/>
            </a:endParaRPr>
          </a:p>
          <a:p>
            <a:pPr defTabSz="715963" eaLnBrk="1" hangingPunct="1">
              <a:lnSpc>
                <a:spcPct val="100000"/>
              </a:lnSpc>
              <a:buFont typeface="Arial" panose="020B0604020202020204" pitchFamily="34" charset="0"/>
              <a:buChar char="•"/>
              <a:defRPr/>
            </a:pPr>
            <a:r>
              <a:rPr lang="de-AT" sz="2000" dirty="0">
                <a:latin typeface="Arial" pitchFamily="34" charset="0"/>
                <a:cs typeface="Arial" pitchFamily="34" charset="0"/>
              </a:rPr>
              <a:t>Karlheinz-Böhm-Gymnasium Nonntal</a:t>
            </a:r>
          </a:p>
          <a:p>
            <a:pPr defTabSz="715963" eaLnBrk="1" hangingPunct="1">
              <a:lnSpc>
                <a:spcPct val="100000"/>
              </a:lnSpc>
              <a:buFont typeface="Arial" panose="020B0604020202020204" pitchFamily="34" charset="0"/>
              <a:buChar char="•"/>
              <a:defRPr/>
            </a:pPr>
            <a:r>
              <a:rPr lang="de-AT" sz="2000" dirty="0">
                <a:latin typeface="Arial" pitchFamily="34" charset="0"/>
                <a:cs typeface="Arial" pitchFamily="34" charset="0"/>
              </a:rPr>
              <a:t>Musisches Gymnasium</a:t>
            </a:r>
          </a:p>
          <a:p>
            <a:pPr defTabSz="715963" eaLnBrk="1" hangingPunct="1">
              <a:lnSpc>
                <a:spcPct val="100000"/>
              </a:lnSpc>
              <a:buFont typeface="Arial" panose="020B0604020202020204" pitchFamily="34" charset="0"/>
              <a:buChar char="•"/>
              <a:defRPr/>
            </a:pPr>
            <a:endParaRPr lang="de-AT" sz="2000" dirty="0">
              <a:latin typeface="Arial" pitchFamily="34" charset="0"/>
              <a:cs typeface="Arial" pitchFamily="34" charset="0"/>
            </a:endParaRPr>
          </a:p>
          <a:p>
            <a:pPr marL="0" indent="0" defTabSz="715963" eaLnBrk="1" hangingPunct="1">
              <a:lnSpc>
                <a:spcPct val="100000"/>
              </a:lnSpc>
              <a:buNone/>
              <a:defRPr/>
            </a:pPr>
            <a:r>
              <a:rPr lang="de-AT" sz="2000" b="1" dirty="0">
                <a:latin typeface="Arial" pitchFamily="34" charset="0"/>
                <a:cs typeface="Arial" pitchFamily="34" charset="0"/>
              </a:rPr>
              <a:t>Privatgymnasium</a:t>
            </a:r>
          </a:p>
          <a:p>
            <a:pPr defTabSz="715963" eaLnBrk="1" hangingPunct="1">
              <a:lnSpc>
                <a:spcPct val="100000"/>
              </a:lnSpc>
              <a:buFont typeface="Arial" panose="020B0604020202020204" pitchFamily="34" charset="0"/>
              <a:buChar char="•"/>
              <a:defRPr/>
            </a:pPr>
            <a:r>
              <a:rPr lang="de-AT" sz="2000" dirty="0">
                <a:latin typeface="Arial" pitchFamily="34" charset="0"/>
                <a:cs typeface="Arial" pitchFamily="34" charset="0"/>
              </a:rPr>
              <a:t>PG </a:t>
            </a:r>
            <a:r>
              <a:rPr lang="de-AT" sz="2000" dirty="0" err="1">
                <a:latin typeface="Arial" pitchFamily="34" charset="0"/>
                <a:cs typeface="Arial" pitchFamily="34" charset="0"/>
              </a:rPr>
              <a:t>Borromäum</a:t>
            </a:r>
            <a:r>
              <a:rPr lang="de-AT" sz="2000" dirty="0">
                <a:latin typeface="Arial" pitchFamily="34" charset="0"/>
                <a:cs typeface="Arial" pitchFamily="34" charset="0"/>
              </a:rPr>
              <a:t> </a:t>
            </a:r>
          </a:p>
          <a:p>
            <a:pPr defTabSz="715963" eaLnBrk="1" hangingPunct="1">
              <a:lnSpc>
                <a:spcPct val="100000"/>
              </a:lnSpc>
              <a:buFont typeface="Arial" panose="020B0604020202020204" pitchFamily="34" charset="0"/>
              <a:buChar char="•"/>
              <a:defRPr/>
            </a:pPr>
            <a:r>
              <a:rPr lang="de-AT" sz="2000" dirty="0">
                <a:latin typeface="Arial" pitchFamily="34" charset="0"/>
                <a:cs typeface="Arial" pitchFamily="34" charset="0"/>
              </a:rPr>
              <a:t>PG der Herz-Jesu-Missionare </a:t>
            </a:r>
          </a:p>
          <a:p>
            <a:pPr defTabSz="715963" eaLnBrk="1" hangingPunct="1">
              <a:buFont typeface="Arial" panose="020B0604020202020204" pitchFamily="34" charset="0"/>
              <a:buChar char="•"/>
              <a:defRPr/>
            </a:pPr>
            <a:r>
              <a:rPr lang="de-AT" sz="2000" dirty="0">
                <a:latin typeface="Arial" pitchFamily="34" charset="0"/>
                <a:cs typeface="Arial" pitchFamily="34" charset="0"/>
              </a:rPr>
              <a:t>PG </a:t>
            </a:r>
            <a:r>
              <a:rPr lang="de-AT" sz="2000" dirty="0" err="1">
                <a:latin typeface="Arial" pitchFamily="34" charset="0"/>
                <a:cs typeface="Arial" pitchFamily="34" charset="0"/>
              </a:rPr>
              <a:t>St.Ursula</a:t>
            </a:r>
            <a:endParaRPr lang="de-AT" sz="2000" dirty="0">
              <a:latin typeface="Arial" pitchFamily="34" charset="0"/>
              <a:cs typeface="Arial" pitchFamily="34" charset="0"/>
            </a:endParaRPr>
          </a:p>
          <a:p>
            <a:pPr defTabSz="715963" eaLnBrk="1" hangingPunct="1">
              <a:buFont typeface="Arial" panose="020B0604020202020204" pitchFamily="34" charset="0"/>
              <a:buChar char="•"/>
              <a:defRPr/>
            </a:pPr>
            <a:r>
              <a:rPr lang="de-AT" sz="2000" dirty="0">
                <a:latin typeface="Arial" pitchFamily="34" charset="0"/>
                <a:cs typeface="Arial" pitchFamily="34" charset="0"/>
              </a:rPr>
              <a:t>Werkschulheim Felbertal</a:t>
            </a:r>
          </a:p>
          <a:p>
            <a:pPr defTabSz="715963" eaLnBrk="1" hangingPunct="1">
              <a:lnSpc>
                <a:spcPct val="100000"/>
              </a:lnSpc>
              <a:buFont typeface="Arial" panose="020B0604020202020204" pitchFamily="34" charset="0"/>
              <a:buChar char="•"/>
              <a:defRPr/>
            </a:pPr>
            <a:endParaRPr lang="de-AT" sz="2000" dirty="0">
              <a:latin typeface="Arial" pitchFamily="34" charset="0"/>
              <a:cs typeface="Arial" pitchFamily="34" charset="0"/>
            </a:endParaRPr>
          </a:p>
          <a:p>
            <a:pPr defTabSz="715963" eaLnBrk="1" hangingPunct="1">
              <a:lnSpc>
                <a:spcPct val="100000"/>
              </a:lnSpc>
              <a:buFont typeface="Arial" panose="020B0604020202020204" pitchFamily="34" charset="0"/>
              <a:buChar char="•"/>
              <a:defRPr/>
            </a:pPr>
            <a:endParaRPr lang="de-AT" sz="2000" dirty="0">
              <a:latin typeface="Arial" pitchFamily="34" charset="0"/>
              <a:cs typeface="Arial" pitchFamily="34" charset="0"/>
            </a:endParaRPr>
          </a:p>
          <a:p>
            <a:pPr defTabSz="715963" eaLnBrk="1" hangingPunct="1">
              <a:lnSpc>
                <a:spcPct val="100000"/>
              </a:lnSpc>
              <a:buClr>
                <a:srgbClr val="0000FF"/>
              </a:buClr>
              <a:buFont typeface="Wingdings" pitchFamily="2" charset="2"/>
              <a:buChar char="§"/>
              <a:defRPr/>
            </a:pPr>
            <a:endParaRPr lang="de-AT" sz="2400" dirty="0">
              <a:latin typeface="Arial" pitchFamily="34" charset="0"/>
              <a:cs typeface="Arial" pitchFamily="34" charset="0"/>
            </a:endParaRPr>
          </a:p>
        </p:txBody>
      </p:sp>
      <p:sp>
        <p:nvSpPr>
          <p:cNvPr id="4099" name="Rectangle 2"/>
          <p:cNvSpPr txBox="1">
            <a:spLocks noChangeArrowheads="1"/>
          </p:cNvSpPr>
          <p:nvPr/>
        </p:nvSpPr>
        <p:spPr bwMode="auto">
          <a:xfrm>
            <a:off x="1" y="1"/>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Bundes- und Privatgymnasien </a:t>
            </a:r>
          </a:p>
        </p:txBody>
      </p:sp>
      <p:sp>
        <p:nvSpPr>
          <p:cNvPr id="2" name="Rechteck 1"/>
          <p:cNvSpPr/>
          <p:nvPr/>
        </p:nvSpPr>
        <p:spPr>
          <a:xfrm>
            <a:off x="611560" y="6237312"/>
            <a:ext cx="7992888"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1507269321"/>
      </p:ext>
    </p:extLst>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611560" y="1052736"/>
            <a:ext cx="7920880" cy="58213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55000" lnSpcReduction="20000"/>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de-DE" altLang="de-DE" sz="3300" dirty="0">
                <a:latin typeface="Arial" panose="020B0604020202020204" pitchFamily="34" charset="0"/>
                <a:cs typeface="Arial" panose="020B0604020202020204" pitchFamily="34" charset="0"/>
              </a:rPr>
              <a:t>1. </a:t>
            </a:r>
            <a:r>
              <a:rPr lang="de-AT" altLang="de-DE" sz="3300" dirty="0">
                <a:latin typeface="Arial" panose="020B0604020202020204" pitchFamily="34" charset="0"/>
                <a:cs typeface="Arial" panose="020B0604020202020204" pitchFamily="34" charset="0"/>
              </a:rPr>
              <a:t>Hum 21 (neu ab 2019)</a:t>
            </a:r>
          </a:p>
          <a:p>
            <a:pPr>
              <a:lnSpc>
                <a:spcPct val="120000"/>
              </a:lnSpc>
            </a:pPr>
            <a:r>
              <a:rPr lang="de-AT" altLang="de-DE" sz="3300" dirty="0">
                <a:latin typeface="Arial" panose="020B0604020202020204" pitchFamily="34" charset="0"/>
                <a:cs typeface="Arial" panose="020B0604020202020204" pitchFamily="34" charset="0"/>
              </a:rPr>
              <a:t>1. Klasse: fächerübergreifend, kreativ</a:t>
            </a:r>
            <a:endParaRPr lang="de-DE" altLang="de-DE" sz="3300" dirty="0">
              <a:latin typeface="Arial" panose="020B0604020202020204" pitchFamily="34" charset="0"/>
              <a:cs typeface="Arial" panose="020B0604020202020204" pitchFamily="34" charset="0"/>
            </a:endParaRPr>
          </a:p>
          <a:p>
            <a:pPr>
              <a:lnSpc>
                <a:spcPct val="120000"/>
              </a:lnSpc>
            </a:pPr>
            <a:r>
              <a:rPr lang="de-DE" altLang="de-DE" sz="3300" dirty="0">
                <a:latin typeface="Arial" panose="020B0604020202020204" pitchFamily="34" charset="0"/>
                <a:cs typeface="Arial" panose="020B0604020202020204" pitchFamily="34" charset="0"/>
              </a:rPr>
              <a:t>3. Klasse: Latein </a:t>
            </a:r>
          </a:p>
          <a:p>
            <a:pPr>
              <a:lnSpc>
                <a:spcPct val="120000"/>
              </a:lnSpc>
            </a:pPr>
            <a:r>
              <a:rPr lang="de-DE" altLang="de-DE" sz="3300" dirty="0">
                <a:latin typeface="Arial" panose="020B0604020202020204" pitchFamily="34" charset="0"/>
                <a:cs typeface="Arial" panose="020B0604020202020204" pitchFamily="34" charset="0"/>
              </a:rPr>
              <a:t>5. Klasse: Französisch oder Alt-Griechisch</a:t>
            </a:r>
            <a:r>
              <a:rPr lang="de-DE" altLang="de-DE" sz="3300" i="1" dirty="0">
                <a:latin typeface="Arial" panose="020B0604020202020204" pitchFamily="34" charset="0"/>
                <a:cs typeface="Arial" panose="020B0604020202020204" pitchFamily="34" charset="0"/>
              </a:rPr>
              <a:t> </a:t>
            </a:r>
            <a:endParaRPr lang="de-DE" altLang="de-DE" sz="3300" dirty="0">
              <a:latin typeface="Arial" panose="020B0604020202020204" pitchFamily="34" charset="0"/>
              <a:cs typeface="Arial" panose="020B0604020202020204" pitchFamily="34" charset="0"/>
            </a:endParaRPr>
          </a:p>
          <a:p>
            <a:pPr defTabSz="1524000">
              <a:lnSpc>
                <a:spcPct val="120000"/>
              </a:lnSpc>
            </a:pPr>
            <a:r>
              <a:rPr lang="de-DE" altLang="de-DE" sz="3300" dirty="0">
                <a:latin typeface="Arial" panose="020B0604020202020204" pitchFamily="34" charset="0"/>
                <a:cs typeface="Arial" panose="020B0604020202020204" pitchFamily="34" charset="0"/>
              </a:rPr>
              <a:t>6. Klasse: Modulare Oberstufe – Kurssystem mit 16 		Wahlmodulen</a:t>
            </a:r>
          </a:p>
          <a:p>
            <a:pPr marL="0" indent="0">
              <a:lnSpc>
                <a:spcPct val="120000"/>
              </a:lnSpc>
              <a:buNone/>
            </a:pPr>
            <a:endParaRPr lang="de-DE" altLang="de-DE" sz="3300" dirty="0">
              <a:latin typeface="Arial" panose="020B0604020202020204" pitchFamily="34" charset="0"/>
              <a:cs typeface="Arial" panose="020B0604020202020204" pitchFamily="34" charset="0"/>
            </a:endParaRPr>
          </a:p>
          <a:p>
            <a:pPr marL="0" indent="0">
              <a:lnSpc>
                <a:spcPct val="120000"/>
              </a:lnSpc>
              <a:buNone/>
            </a:pPr>
            <a:r>
              <a:rPr lang="de-DE" altLang="de-DE" sz="3300" dirty="0">
                <a:latin typeface="Arial" panose="020B0604020202020204" pitchFamily="34" charset="0"/>
                <a:cs typeface="Arial" panose="020B0604020202020204" pitchFamily="34" charset="0"/>
              </a:rPr>
              <a:t>2. Cool Klasse (pädagogisches Schul- u. Unterrichtsentwicklungskonzept)</a:t>
            </a:r>
          </a:p>
          <a:p>
            <a:pPr marL="0" indent="0">
              <a:lnSpc>
                <a:spcPct val="120000"/>
              </a:lnSpc>
              <a:buNone/>
            </a:pPr>
            <a:r>
              <a:rPr lang="de-DE" altLang="de-DE" sz="3300" dirty="0">
                <a:latin typeface="Arial" charset="0"/>
              </a:rPr>
              <a:t>Offene Lernphasen, positive Beziehung zu Inhalten und Ziele werden aufgebaut. </a:t>
            </a:r>
          </a:p>
          <a:p>
            <a:pPr>
              <a:lnSpc>
                <a:spcPct val="120000"/>
              </a:lnSpc>
            </a:pPr>
            <a:r>
              <a:rPr lang="de-DE" altLang="de-DE" sz="3300" dirty="0">
                <a:latin typeface="Arial" charset="0"/>
              </a:rPr>
              <a:t>1. Klasse: Englisch, Soziales Lernen</a:t>
            </a:r>
          </a:p>
          <a:p>
            <a:pPr>
              <a:lnSpc>
                <a:spcPct val="120000"/>
              </a:lnSpc>
            </a:pPr>
            <a:r>
              <a:rPr lang="de-DE" altLang="de-DE" sz="3300" dirty="0">
                <a:latin typeface="Arial" charset="0"/>
              </a:rPr>
              <a:t>2. Klasse: Latein (spielerischer Einstieg)</a:t>
            </a:r>
          </a:p>
          <a:p>
            <a:pPr>
              <a:lnSpc>
                <a:spcPct val="120000"/>
              </a:lnSpc>
            </a:pPr>
            <a:r>
              <a:rPr lang="de-DE" altLang="de-DE" sz="3300" dirty="0">
                <a:latin typeface="Arial" charset="0"/>
              </a:rPr>
              <a:t>5. Klasse: Französisch oder Alt-Griechisch</a:t>
            </a:r>
          </a:p>
          <a:p>
            <a:pPr>
              <a:lnSpc>
                <a:spcPct val="120000"/>
              </a:lnSpc>
            </a:pPr>
            <a:r>
              <a:rPr lang="de-DE" altLang="de-DE" sz="3300" dirty="0">
                <a:latin typeface="Arial" charset="0"/>
              </a:rPr>
              <a:t>6. Klasse: Modulare Oberstufe mit 16 Wahlmodulen,</a:t>
            </a:r>
          </a:p>
          <a:p>
            <a:pPr marL="0" indent="0" defTabSz="1524000">
              <a:lnSpc>
                <a:spcPct val="120000"/>
              </a:lnSpc>
              <a:buNone/>
            </a:pPr>
            <a:r>
              <a:rPr lang="de-DE" altLang="de-DE" sz="3300" dirty="0">
                <a:latin typeface="Arial" charset="0"/>
              </a:rPr>
              <a:t>	</a:t>
            </a:r>
            <a:endParaRPr lang="de-DE" altLang="de-DE" sz="3300" dirty="0">
              <a:solidFill>
                <a:srgbClr val="FF0000"/>
              </a:solidFill>
              <a:latin typeface="Arial" panose="020B0604020202020204" pitchFamily="34" charset="0"/>
              <a:cs typeface="Arial" panose="020B0604020202020204" pitchFamily="34" charset="0"/>
            </a:endParaRPr>
          </a:p>
          <a:p>
            <a:pPr eaLnBrk="1" hangingPunct="1">
              <a:buFont typeface="Wingdings" pitchFamily="2" charset="2"/>
              <a:buNone/>
            </a:pPr>
            <a:endParaRPr lang="de-DE" altLang="de-DE" sz="2000" u="sng" dirty="0">
              <a:latin typeface="Arial" pitchFamily="34" charset="0"/>
              <a:cs typeface="Arial" pitchFamily="34" charset="0"/>
            </a:endParaRPr>
          </a:p>
          <a:p>
            <a:pPr eaLnBrk="1" hangingPunct="1">
              <a:buFont typeface="Wingdings" pitchFamily="2" charset="2"/>
              <a:buNone/>
            </a:pPr>
            <a:endParaRPr lang="de-DE" altLang="de-DE" sz="2000" u="sng" dirty="0">
              <a:latin typeface="Arial" pitchFamily="34" charset="0"/>
              <a:cs typeface="Arial" pitchFamily="34" charset="0"/>
            </a:endParaRPr>
          </a:p>
        </p:txBody>
      </p:sp>
      <p:sp>
        <p:nvSpPr>
          <p:cNvPr id="6" name="Rectangle 2"/>
          <p:cNvSpPr txBox="1">
            <a:spLocks noChangeArrowheads="1"/>
          </p:cNvSpPr>
          <p:nvPr/>
        </p:nvSpPr>
        <p:spPr bwMode="auto">
          <a:xfrm>
            <a:off x="0" y="16124"/>
            <a:ext cx="9144000" cy="110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Das akademische Gymnasium Salzburg</a:t>
            </a:r>
          </a:p>
          <a:p>
            <a:pPr algn="ctr" eaLnBrk="1" hangingPunct="1">
              <a:lnSpc>
                <a:spcPts val="2400"/>
              </a:lnSpc>
              <a:defRPr/>
            </a:pPr>
            <a:r>
              <a:rPr lang="de-AT" sz="2400" b="1" dirty="0">
                <a:solidFill>
                  <a:schemeClr val="tx2"/>
                </a:solidFill>
                <a:cs typeface="Arial" pitchFamily="34" charset="0"/>
              </a:rPr>
              <a:t>Europäisch, humanistisch, modular</a:t>
            </a:r>
          </a:p>
        </p:txBody>
      </p:sp>
      <p:sp>
        <p:nvSpPr>
          <p:cNvPr id="2" name="Fußzeilenplatzhalter 1"/>
          <p:cNvSpPr>
            <a:spLocks noGrp="1"/>
          </p:cNvSpPr>
          <p:nvPr>
            <p:ph type="ftr" sz="quarter" idx="11"/>
          </p:nvPr>
        </p:nvSpPr>
        <p:spPr>
          <a:xfrm>
            <a:off x="3203848" y="6381328"/>
            <a:ext cx="5408240"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2251354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611560" y="1052736"/>
            <a:ext cx="7920880" cy="446449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de-DE" altLang="de-DE" sz="1800" dirty="0">
                <a:latin typeface="Arial" panose="020B0604020202020204" pitchFamily="34" charset="0"/>
                <a:cs typeface="Arial" panose="020B0604020202020204" pitchFamily="34" charset="0"/>
              </a:rPr>
              <a:t>3. Europagymnasium </a:t>
            </a:r>
            <a:r>
              <a:rPr lang="de-DE" altLang="de-DE" sz="1800" dirty="0">
                <a:solidFill>
                  <a:srgbClr val="FF0000"/>
                </a:solidFill>
                <a:latin typeface="Arial" panose="020B0604020202020204" pitchFamily="34" charset="0"/>
                <a:cs typeface="Arial" panose="020B0604020202020204" pitchFamily="34" charset="0"/>
              </a:rPr>
              <a:t>(Evidenzbasierte Eignungsberatung)</a:t>
            </a:r>
            <a:endParaRPr lang="de-DE" altLang="de-DE" sz="1800" dirty="0">
              <a:latin typeface="Arial" charset="0"/>
            </a:endParaRPr>
          </a:p>
          <a:p>
            <a:pPr>
              <a:lnSpc>
                <a:spcPct val="120000"/>
              </a:lnSpc>
            </a:pPr>
            <a:r>
              <a:rPr lang="de-DE" altLang="de-DE" sz="1800" dirty="0">
                <a:latin typeface="Arial" charset="0"/>
              </a:rPr>
              <a:t>1. Klasse: Englisch, Soziales Lernen</a:t>
            </a:r>
          </a:p>
          <a:p>
            <a:pPr>
              <a:lnSpc>
                <a:spcPct val="120000"/>
              </a:lnSpc>
            </a:pPr>
            <a:r>
              <a:rPr lang="de-DE" altLang="de-DE" sz="1800" dirty="0">
                <a:latin typeface="Arial" charset="0"/>
              </a:rPr>
              <a:t>2. Klasse: Latein (spielerischer Einstieg)</a:t>
            </a:r>
          </a:p>
          <a:p>
            <a:pPr>
              <a:lnSpc>
                <a:spcPct val="120000"/>
              </a:lnSpc>
            </a:pPr>
            <a:r>
              <a:rPr lang="de-DE" altLang="de-DE" sz="1800" dirty="0">
                <a:latin typeface="Arial" charset="0"/>
              </a:rPr>
              <a:t>4. Klasse: Spanisch </a:t>
            </a:r>
          </a:p>
          <a:p>
            <a:pPr>
              <a:lnSpc>
                <a:spcPct val="120000"/>
              </a:lnSpc>
            </a:pPr>
            <a:r>
              <a:rPr lang="de-DE" altLang="de-DE" sz="1800" dirty="0">
                <a:latin typeface="Arial" charset="0"/>
              </a:rPr>
              <a:t>5. Klasse: Französisch oder Alt-Griechisch</a:t>
            </a:r>
          </a:p>
          <a:p>
            <a:pPr>
              <a:lnSpc>
                <a:spcPct val="120000"/>
              </a:lnSpc>
            </a:pPr>
            <a:r>
              <a:rPr lang="de-DE" altLang="de-DE" sz="1800" dirty="0">
                <a:latin typeface="Arial" charset="0"/>
              </a:rPr>
              <a:t>6. Klasse: Modulare Oberstufe mit 5 Wahlmodulen</a:t>
            </a:r>
          </a:p>
          <a:p>
            <a:pPr marL="0" indent="0" defTabSz="361950">
              <a:lnSpc>
                <a:spcPct val="120000"/>
              </a:lnSpc>
              <a:buNone/>
            </a:pPr>
            <a:r>
              <a:rPr lang="de-DE" altLang="de-DE" sz="1800" dirty="0">
                <a:latin typeface="Arial" charset="0"/>
              </a:rPr>
              <a:t>	Englisch als Unterrichtssprache in Geografie, Geschichte, Chemie, 	Biologie und Psychologie</a:t>
            </a:r>
          </a:p>
          <a:p>
            <a:pPr marL="0" indent="0" defTabSz="361950">
              <a:lnSpc>
                <a:spcPct val="120000"/>
              </a:lnSpc>
              <a:buNone/>
            </a:pPr>
            <a:endParaRPr lang="de-DE" altLang="de-DE" sz="1800" dirty="0">
              <a:latin typeface="Arial" charset="0"/>
              <a:cs typeface="Arial" panose="020B0604020202020204" pitchFamily="34" charset="0"/>
            </a:endParaRPr>
          </a:p>
          <a:p>
            <a:pPr marL="0" indent="0" defTabSz="361950">
              <a:lnSpc>
                <a:spcPct val="120000"/>
              </a:lnSpc>
              <a:buNone/>
            </a:pPr>
            <a:endParaRPr lang="de-DE" altLang="de-DE" sz="1800" dirty="0">
              <a:latin typeface="Arial" panose="020B0604020202020204" pitchFamily="34" charset="0"/>
              <a:cs typeface="Arial" panose="020B0604020202020204" pitchFamily="34" charset="0"/>
            </a:endParaRPr>
          </a:p>
          <a:p>
            <a:endParaRPr lang="de-DE" altLang="de-DE" sz="2400" dirty="0">
              <a:latin typeface="Arial" panose="020B0604020202020204" pitchFamily="34" charset="0"/>
              <a:cs typeface="Arial" panose="020B0604020202020204" pitchFamily="34" charset="0"/>
            </a:endParaRPr>
          </a:p>
          <a:p>
            <a:endParaRPr lang="de-DE" altLang="de-DE" sz="2400" dirty="0">
              <a:latin typeface="Arial" panose="020B0604020202020204" pitchFamily="34" charset="0"/>
              <a:cs typeface="Arial" panose="020B0604020202020204" pitchFamily="34" charset="0"/>
            </a:endParaRPr>
          </a:p>
          <a:p>
            <a:pPr marL="0" indent="0">
              <a:buNone/>
            </a:pPr>
            <a:endParaRPr lang="de-DE" altLang="de-DE" sz="2400" dirty="0">
              <a:solidFill>
                <a:srgbClr val="FF0000"/>
              </a:solidFill>
              <a:latin typeface="Arial" panose="020B0604020202020204" pitchFamily="34" charset="0"/>
              <a:cs typeface="Arial" panose="020B0604020202020204" pitchFamily="34" charset="0"/>
            </a:endParaRPr>
          </a:p>
          <a:p>
            <a:pPr eaLnBrk="1" hangingPunct="1">
              <a:buFont typeface="Wingdings" pitchFamily="2" charset="2"/>
              <a:buNone/>
            </a:pPr>
            <a:endParaRPr lang="de-DE" altLang="de-DE" sz="2000" u="sng" dirty="0">
              <a:latin typeface="Arial" pitchFamily="34" charset="0"/>
              <a:cs typeface="Arial" pitchFamily="34" charset="0"/>
            </a:endParaRPr>
          </a:p>
          <a:p>
            <a:pPr eaLnBrk="1" hangingPunct="1">
              <a:buFont typeface="Wingdings" pitchFamily="2" charset="2"/>
              <a:buNone/>
            </a:pPr>
            <a:endParaRPr lang="de-DE" altLang="de-DE" sz="2000" u="sng" dirty="0">
              <a:latin typeface="Arial" pitchFamily="34" charset="0"/>
              <a:cs typeface="Arial" pitchFamily="34" charset="0"/>
            </a:endParaRPr>
          </a:p>
        </p:txBody>
      </p:sp>
      <p:sp>
        <p:nvSpPr>
          <p:cNvPr id="6" name="Rectangle 2"/>
          <p:cNvSpPr txBox="1">
            <a:spLocks noChangeArrowheads="1"/>
          </p:cNvSpPr>
          <p:nvPr/>
        </p:nvSpPr>
        <p:spPr bwMode="auto">
          <a:xfrm>
            <a:off x="0" y="16124"/>
            <a:ext cx="9144000" cy="110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Das akademische Gymnasium Salzburg</a:t>
            </a:r>
          </a:p>
          <a:p>
            <a:pPr algn="ctr" eaLnBrk="1" hangingPunct="1">
              <a:lnSpc>
                <a:spcPts val="2400"/>
              </a:lnSpc>
              <a:defRPr/>
            </a:pPr>
            <a:r>
              <a:rPr lang="de-AT" sz="2400" b="1" dirty="0">
                <a:solidFill>
                  <a:schemeClr val="tx2"/>
                </a:solidFill>
                <a:cs typeface="Arial" pitchFamily="34" charset="0"/>
              </a:rPr>
              <a:t>Europäisch, humanistisch, modular</a:t>
            </a:r>
          </a:p>
        </p:txBody>
      </p:sp>
      <p:sp>
        <p:nvSpPr>
          <p:cNvPr id="2" name="Fußzeilenplatzhalter 1"/>
          <p:cNvSpPr>
            <a:spLocks noGrp="1"/>
          </p:cNvSpPr>
          <p:nvPr>
            <p:ph type="ftr" sz="quarter" idx="11"/>
          </p:nvPr>
        </p:nvSpPr>
        <p:spPr>
          <a:xfrm>
            <a:off x="3203848" y="6381328"/>
            <a:ext cx="5408240"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9737625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Das akademische Gymnasium Salzburg</a:t>
            </a:r>
          </a:p>
          <a:p>
            <a:pPr algn="ctr" eaLnBrk="1" hangingPunct="1">
              <a:lnSpc>
                <a:spcPts val="2400"/>
              </a:lnSpc>
              <a:defRPr/>
            </a:pPr>
            <a:r>
              <a:rPr lang="de-AT" sz="2400" b="1" dirty="0">
                <a:solidFill>
                  <a:schemeClr val="tx2"/>
                </a:solidFill>
                <a:cs typeface="Arial" pitchFamily="34" charset="0"/>
              </a:rPr>
              <a:t>Europäisch, humanistisch, modular</a:t>
            </a:r>
          </a:p>
        </p:txBody>
      </p:sp>
      <p:sp>
        <p:nvSpPr>
          <p:cNvPr id="2" name="Rechteck 1"/>
          <p:cNvSpPr/>
          <p:nvPr/>
        </p:nvSpPr>
        <p:spPr>
          <a:xfrm>
            <a:off x="611560" y="1052736"/>
            <a:ext cx="7920880" cy="4001095"/>
          </a:xfrm>
          <a:prstGeom prst="rect">
            <a:avLst/>
          </a:prstGeom>
        </p:spPr>
        <p:txBody>
          <a:bodyPr wrap="square">
            <a:spAutoFit/>
          </a:bodyPr>
          <a:lstStyle/>
          <a:p>
            <a:pPr eaLnBrk="1" hangingPunct="1">
              <a:buFont typeface="Wingdings" pitchFamily="2" charset="2"/>
              <a:buNone/>
            </a:pPr>
            <a:endParaRPr lang="de-DE" altLang="de-DE" sz="2000" dirty="0">
              <a:solidFill>
                <a:srgbClr val="FF0000"/>
              </a:solidFill>
              <a:latin typeface="Arial" panose="020B0604020202020204" pitchFamily="34" charset="0"/>
              <a:cs typeface="Arial" panose="020B0604020202020204" pitchFamily="34" charset="0"/>
            </a:endParaRPr>
          </a:p>
          <a:p>
            <a:pPr eaLnBrk="1" hangingPunct="1">
              <a:buFont typeface="Wingdings" pitchFamily="2" charset="2"/>
              <a:buNone/>
            </a:pPr>
            <a:r>
              <a:rPr lang="de-DE" altLang="de-DE" dirty="0">
                <a:solidFill>
                  <a:srgbClr val="FF0000"/>
                </a:solidFill>
                <a:latin typeface="Arial" panose="020B0604020202020204" pitchFamily="34" charset="0"/>
                <a:cs typeface="Arial" panose="020B0604020202020204" pitchFamily="34" charset="0"/>
              </a:rPr>
              <a:t>Nachmittagsbetreuung: </a:t>
            </a:r>
            <a:r>
              <a:rPr lang="de-DE" altLang="de-DE" dirty="0">
                <a:latin typeface="Arial" panose="020B0604020202020204" pitchFamily="34" charset="0"/>
                <a:cs typeface="Arial" panose="020B0604020202020204" pitchFamily="34" charset="0"/>
              </a:rPr>
              <a:t>Montag bis Donnerstag, bis 17:15 Uhr</a:t>
            </a:r>
          </a:p>
          <a:p>
            <a:pPr eaLnBrk="1" hangingPunct="1">
              <a:buFont typeface="Wingdings" pitchFamily="2" charset="2"/>
              <a:buNone/>
            </a:pPr>
            <a:endParaRPr lang="de-DE" altLang="de-DE" dirty="0">
              <a:solidFill>
                <a:srgbClr val="FF0000"/>
              </a:solidFill>
              <a:latin typeface="Arial" panose="020B0604020202020204" pitchFamily="34" charset="0"/>
              <a:cs typeface="Arial" panose="020B0604020202020204" pitchFamily="34" charset="0"/>
            </a:endParaRPr>
          </a:p>
          <a:p>
            <a:pPr eaLnBrk="1" hangingPunct="1">
              <a:buFont typeface="Wingdings" pitchFamily="2" charset="2"/>
              <a:buNone/>
            </a:pPr>
            <a:r>
              <a:rPr lang="de-DE" altLang="de-DE" dirty="0">
                <a:solidFill>
                  <a:schemeClr val="tx2"/>
                </a:solidFill>
                <a:latin typeface="Arial" panose="020B0604020202020204" pitchFamily="34" charset="0"/>
                <a:cs typeface="Arial" panose="020B0604020202020204" pitchFamily="34" charset="0"/>
              </a:rPr>
              <a:t>Wichtige Termine: </a:t>
            </a:r>
          </a:p>
          <a:p>
            <a:pPr eaLnBrk="1" hangingPunct="1">
              <a:buFont typeface="Wingdings" pitchFamily="2" charset="2"/>
              <a:buNone/>
            </a:pPr>
            <a:r>
              <a:rPr lang="de-DE" altLang="de-DE" dirty="0">
                <a:latin typeface="Arial" panose="020B0604020202020204" pitchFamily="34" charset="0"/>
                <a:cs typeface="Arial" panose="020B0604020202020204" pitchFamily="34" charset="0"/>
              </a:rPr>
              <a:t>Tag der offenen Tür: 			19.11.2019 (7:50-13:00 Uhr)</a:t>
            </a:r>
          </a:p>
          <a:p>
            <a:pPr eaLnBrk="1" hangingPunct="1">
              <a:buFont typeface="Wingdings" pitchFamily="2" charset="2"/>
              <a:buNone/>
            </a:pPr>
            <a:r>
              <a:rPr lang="de-DE" altLang="de-DE" dirty="0">
                <a:latin typeface="Arial" panose="020B0604020202020204" pitchFamily="34" charset="0"/>
                <a:cs typeface="Arial" panose="020B0604020202020204" pitchFamily="34" charset="0"/>
              </a:rPr>
              <a:t>Evidenzbasierte Eignungsberatung:		21. und 22. Jänner 2020</a:t>
            </a:r>
          </a:p>
          <a:p>
            <a:pPr eaLnBrk="1" hangingPunct="1">
              <a:buFont typeface="Wingdings" pitchFamily="2" charset="2"/>
              <a:buNone/>
            </a:pPr>
            <a:endParaRPr lang="de-DE" altLang="de-DE" dirty="0">
              <a:solidFill>
                <a:schemeClr val="tx2"/>
              </a:solidFill>
              <a:latin typeface="Arial" pitchFamily="34" charset="0"/>
              <a:cs typeface="Arial" pitchFamily="34" charset="0"/>
            </a:endParaRPr>
          </a:p>
          <a:p>
            <a:pPr eaLnBrk="1" hangingPunct="1">
              <a:buFont typeface="Wingdings" pitchFamily="2" charset="2"/>
              <a:buNone/>
            </a:pPr>
            <a:r>
              <a:rPr lang="de-DE" altLang="de-DE" dirty="0">
                <a:solidFill>
                  <a:schemeClr val="tx2"/>
                </a:solidFill>
                <a:latin typeface="Arial" pitchFamily="34" charset="0"/>
                <a:cs typeface="Arial" pitchFamily="34" charset="0"/>
              </a:rPr>
              <a:t>Daten:</a:t>
            </a:r>
          </a:p>
          <a:p>
            <a:pPr eaLnBrk="1" hangingPunct="1">
              <a:buFont typeface="Wingdings" pitchFamily="2" charset="2"/>
              <a:buNone/>
            </a:pPr>
            <a:r>
              <a:rPr lang="de-AT" altLang="de-DE" dirty="0">
                <a:latin typeface="Arial" pitchFamily="34" charset="0"/>
                <a:cs typeface="Arial" pitchFamily="34" charset="0"/>
              </a:rPr>
              <a:t>Direktor:	Mag. Klaus Schneider</a:t>
            </a:r>
          </a:p>
          <a:p>
            <a:pPr eaLnBrk="1" hangingPunct="1">
              <a:buNone/>
            </a:pPr>
            <a:r>
              <a:rPr lang="de-DE" altLang="de-DE" dirty="0">
                <a:latin typeface="Arial" pitchFamily="34" charset="0"/>
                <a:cs typeface="Arial" pitchFamily="34" charset="0"/>
              </a:rPr>
              <a:t>Adresse: 	Sinnhubstraße 15</a:t>
            </a:r>
          </a:p>
          <a:p>
            <a:pPr eaLnBrk="1" hangingPunct="1">
              <a:buFont typeface="Wingdings" pitchFamily="2" charset="2"/>
              <a:buNone/>
            </a:pPr>
            <a:r>
              <a:rPr lang="de-DE" altLang="de-DE" dirty="0">
                <a:latin typeface="Arial" pitchFamily="34" charset="0"/>
                <a:cs typeface="Arial" pitchFamily="34" charset="0"/>
              </a:rPr>
              <a:t>		5020 Salzburg			</a:t>
            </a:r>
          </a:p>
          <a:p>
            <a:pPr eaLnBrk="1" hangingPunct="1">
              <a:buFont typeface="Wingdings" pitchFamily="2" charset="2"/>
              <a:buNone/>
            </a:pPr>
            <a:r>
              <a:rPr lang="de-DE" altLang="de-DE" dirty="0">
                <a:latin typeface="Arial" pitchFamily="34" charset="0"/>
                <a:cs typeface="Arial" pitchFamily="34" charset="0"/>
              </a:rPr>
              <a:t>Telefon:		+43662-829142</a:t>
            </a:r>
          </a:p>
          <a:p>
            <a:pPr eaLnBrk="1" hangingPunct="1">
              <a:buFont typeface="Wingdings" pitchFamily="2" charset="2"/>
              <a:buNone/>
            </a:pPr>
            <a:r>
              <a:rPr lang="de-DE" altLang="de-DE" dirty="0">
                <a:latin typeface="Arial" pitchFamily="34" charset="0"/>
                <a:cs typeface="Arial" pitchFamily="34" charset="0"/>
              </a:rPr>
              <a:t>Mail:		</a:t>
            </a:r>
            <a:r>
              <a:rPr lang="de-AT" dirty="0">
                <a:latin typeface="Arial" pitchFamily="34" charset="0"/>
                <a:cs typeface="Arial" pitchFamily="34" charset="0"/>
                <a:hlinkClick r:id="rId2"/>
              </a:rPr>
              <a:t>direktion@akadgym.at</a:t>
            </a:r>
            <a:endParaRPr lang="de-DE" altLang="de-DE" dirty="0">
              <a:latin typeface="Arial" pitchFamily="34" charset="0"/>
              <a:cs typeface="Arial" pitchFamily="34" charset="0"/>
            </a:endParaRPr>
          </a:p>
          <a:p>
            <a:pPr eaLnBrk="1" hangingPunct="1">
              <a:buFont typeface="Wingdings" pitchFamily="2" charset="2"/>
              <a:buNone/>
            </a:pPr>
            <a:r>
              <a:rPr lang="de-DE" altLang="de-DE" dirty="0">
                <a:latin typeface="Arial" pitchFamily="34" charset="0"/>
                <a:cs typeface="Arial" pitchFamily="34" charset="0"/>
              </a:rPr>
              <a:t>Web: 		www.akadgym.salzburg.at</a:t>
            </a:r>
            <a:endParaRPr lang="de-AT" altLang="de-DE" dirty="0">
              <a:latin typeface="Arial" panose="020B0604020202020204" pitchFamily="34" charset="0"/>
              <a:cs typeface="Arial" panose="020B0604020202020204" pitchFamily="34" charset="0"/>
            </a:endParaRPr>
          </a:p>
        </p:txBody>
      </p:sp>
      <p:sp>
        <p:nvSpPr>
          <p:cNvPr id="3" name="Fußzeilenplatzhalter 2"/>
          <p:cNvSpPr>
            <a:spLocks noGrp="1"/>
          </p:cNvSpPr>
          <p:nvPr>
            <p:ph type="ftr" sz="quarter" idx="11"/>
          </p:nvPr>
        </p:nvSpPr>
        <p:spPr>
          <a:xfrm>
            <a:off x="3124200" y="6356350"/>
            <a:ext cx="5408240"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9923310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31095"/>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Bundesgymnasium Zaunergasse</a:t>
            </a:r>
          </a:p>
        </p:txBody>
      </p:sp>
      <p:sp>
        <p:nvSpPr>
          <p:cNvPr id="2" name="Rechteck 1"/>
          <p:cNvSpPr/>
          <p:nvPr/>
        </p:nvSpPr>
        <p:spPr>
          <a:xfrm>
            <a:off x="611560" y="980728"/>
            <a:ext cx="7920880" cy="4555093"/>
          </a:xfrm>
          <a:prstGeom prst="rect">
            <a:avLst/>
          </a:prstGeom>
        </p:spPr>
        <p:txBody>
          <a:bodyPr wrap="square">
            <a:spAutoFit/>
          </a:bodyPr>
          <a:lstStyle/>
          <a:p>
            <a:pPr lvl="0"/>
            <a:r>
              <a:rPr lang="de-AT" altLang="de-DE" dirty="0">
                <a:solidFill>
                  <a:prstClr val="black"/>
                </a:solidFill>
                <a:latin typeface="Arial" panose="020B0604020202020204" pitchFamily="34" charset="0"/>
                <a:cs typeface="Arial" panose="020B0604020202020204" pitchFamily="34" charset="0"/>
              </a:rPr>
              <a:t>Gymnasium mit sprachlichem Schwerpunkt</a:t>
            </a:r>
            <a:r>
              <a:rPr lang="de-DE" altLang="de-DE" dirty="0">
                <a:solidFill>
                  <a:prstClr val="black"/>
                </a:solidFill>
                <a:latin typeface="Arial" panose="020B0604020202020204" pitchFamily="34" charset="0"/>
                <a:cs typeface="Arial" panose="020B0604020202020204" pitchFamily="34" charset="0"/>
              </a:rPr>
              <a:t> – auch für Hörbehinderte</a:t>
            </a:r>
          </a:p>
          <a:p>
            <a:pPr>
              <a:lnSpc>
                <a:spcPct val="150000"/>
              </a:lnSpc>
            </a:pPr>
            <a:endParaRPr lang="de-AT" dirty="0">
              <a:latin typeface="Arial" pitchFamily="34" charset="0"/>
              <a:cs typeface="Arial" pitchFamily="34" charset="0"/>
            </a:endParaRPr>
          </a:p>
          <a:p>
            <a:pPr>
              <a:lnSpc>
                <a:spcPct val="150000"/>
              </a:lnSpc>
            </a:pPr>
            <a:r>
              <a:rPr lang="de-AT" dirty="0">
                <a:latin typeface="Arial" pitchFamily="34" charset="0"/>
                <a:cs typeface="Arial" pitchFamily="34" charset="0"/>
              </a:rPr>
              <a:t>1. SALIS International School </a:t>
            </a:r>
            <a:r>
              <a:rPr lang="de-AT" dirty="0">
                <a:solidFill>
                  <a:srgbClr val="FF0000"/>
                </a:solidFill>
                <a:latin typeface="Arial" pitchFamily="34" charset="0"/>
                <a:cs typeface="Arial" pitchFamily="34" charset="0"/>
              </a:rPr>
              <a:t>(Evidenzbasierte Eignungsberatung)</a:t>
            </a:r>
          </a:p>
          <a:p>
            <a:pPr>
              <a:spcAft>
                <a:spcPts val="0"/>
              </a:spcAft>
            </a:pPr>
            <a:r>
              <a:rPr lang="de-AT" dirty="0">
                <a:latin typeface="Arial" panose="020B0604020202020204" pitchFamily="34" charset="0"/>
                <a:ea typeface="Calibri"/>
                <a:cs typeface="Arial" panose="020B0604020202020204" pitchFamily="34" charset="0"/>
              </a:rPr>
              <a:t>SALIS ist Teil der AHS BG </a:t>
            </a:r>
            <a:r>
              <a:rPr lang="de-AT" dirty="0" err="1">
                <a:latin typeface="Arial" panose="020B0604020202020204" pitchFamily="34" charset="0"/>
                <a:ea typeface="Calibri"/>
                <a:cs typeface="Arial" panose="020B0604020202020204" pitchFamily="34" charset="0"/>
              </a:rPr>
              <a:t>Zaunergasse</a:t>
            </a:r>
            <a:r>
              <a:rPr lang="de-AT" dirty="0">
                <a:latin typeface="Arial" panose="020B0604020202020204" pitchFamily="34" charset="0"/>
                <a:ea typeface="Calibri"/>
                <a:cs typeface="Arial" panose="020B0604020202020204" pitchFamily="34" charset="0"/>
              </a:rPr>
              <a:t>, in dem bilingualer Unterricht (Englisch/Deutsch) in möglichst vielen Gegenständen stattfindet. z. B.: Geografie, Biologie, Religion, ME, BE, Mathematik, BESP (1. Klasse), ab der 2. Klasse dazukommend GSK, evtl. Physik</a:t>
            </a:r>
          </a:p>
          <a:p>
            <a:pPr>
              <a:spcAft>
                <a:spcPts val="0"/>
              </a:spcAft>
            </a:pPr>
            <a:r>
              <a:rPr lang="de-AT" dirty="0">
                <a:latin typeface="Arial" panose="020B0604020202020204" pitchFamily="34" charset="0"/>
                <a:ea typeface="Calibri"/>
                <a:cs typeface="Arial" panose="020B0604020202020204" pitchFamily="34" charset="0"/>
              </a:rPr>
              <a:t>In der 1. bis 4. Klasse wird der Unterricht in Englisch und Deutsch abgehalten. In der Oberstufe wird Englisch die Hauptsprache.</a:t>
            </a:r>
          </a:p>
          <a:p>
            <a:pPr>
              <a:spcAft>
                <a:spcPts val="0"/>
              </a:spcAft>
            </a:pPr>
            <a:endParaRPr lang="de-AT" dirty="0">
              <a:latin typeface="Arial" pitchFamily="34" charset="0"/>
              <a:cs typeface="Arial" pitchFamily="34" charset="0"/>
            </a:endParaRPr>
          </a:p>
          <a:p>
            <a:pPr>
              <a:spcAft>
                <a:spcPts val="0"/>
              </a:spcAft>
            </a:pPr>
            <a:r>
              <a:rPr lang="de-AT" dirty="0">
                <a:latin typeface="Arial" pitchFamily="34" charset="0"/>
                <a:cs typeface="Arial" pitchFamily="34" charset="0"/>
              </a:rPr>
              <a:t>Als einzige öffentliche Schule in Salzburg ermöglicht SALIS Schüler/innen in der International Class, zwei Schulabschlüsse zu erhalten: die österreichische Matura und ein internationales Diplom. </a:t>
            </a:r>
            <a:endParaRPr lang="de-AT" dirty="0">
              <a:latin typeface="Arial" panose="020B0604020202020204" pitchFamily="34" charset="0"/>
              <a:ea typeface="Calibri"/>
              <a:cs typeface="Arial" panose="020B0604020202020204" pitchFamily="34" charset="0"/>
            </a:endParaRPr>
          </a:p>
          <a:p>
            <a:pPr lvl="0"/>
            <a:endParaRPr lang="de-AT" altLang="de-DE" dirty="0">
              <a:solidFill>
                <a:prstClr val="black"/>
              </a:solidFill>
              <a:latin typeface="Arial" panose="020B0604020202020204" pitchFamily="34" charset="0"/>
              <a:cs typeface="Arial" panose="020B0604020202020204" pitchFamily="34" charset="0"/>
            </a:endParaRPr>
          </a:p>
          <a:p>
            <a:pPr>
              <a:spcAft>
                <a:spcPts val="0"/>
              </a:spcAft>
            </a:pPr>
            <a:endParaRPr lang="de-AT" sz="2000" dirty="0">
              <a:latin typeface="Arial" panose="020B0604020202020204" pitchFamily="34" charset="0"/>
              <a:ea typeface="Calibri"/>
              <a:cs typeface="Arial" panose="020B0604020202020204" pitchFamily="34" charset="0"/>
            </a:endParaRPr>
          </a:p>
        </p:txBody>
      </p:sp>
      <p:sp>
        <p:nvSpPr>
          <p:cNvPr id="3" name="Fußzeilenplatzhalter 2"/>
          <p:cNvSpPr>
            <a:spLocks noGrp="1"/>
          </p:cNvSpPr>
          <p:nvPr>
            <p:ph type="ftr" sz="quarter" idx="11"/>
          </p:nvPr>
        </p:nvSpPr>
        <p:spPr>
          <a:xfrm>
            <a:off x="3124200" y="6356350"/>
            <a:ext cx="5480248"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7503363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Bundesgymnasium Zaunergasse</a:t>
            </a:r>
          </a:p>
        </p:txBody>
      </p:sp>
      <p:sp>
        <p:nvSpPr>
          <p:cNvPr id="2" name="Rechteck 1"/>
          <p:cNvSpPr/>
          <p:nvPr/>
        </p:nvSpPr>
        <p:spPr>
          <a:xfrm>
            <a:off x="611560" y="1052736"/>
            <a:ext cx="7920880" cy="5016758"/>
          </a:xfrm>
          <a:prstGeom prst="rect">
            <a:avLst/>
          </a:prstGeom>
        </p:spPr>
        <p:txBody>
          <a:bodyPr wrap="square">
            <a:spAutoFit/>
          </a:bodyPr>
          <a:lstStyle/>
          <a:p>
            <a:r>
              <a:rPr lang="de-AT" altLang="de-DE" sz="1600" dirty="0">
                <a:latin typeface="Arial" panose="020B0604020202020204" pitchFamily="34" charset="0"/>
                <a:cs typeface="Arial" panose="020B0604020202020204" pitchFamily="34" charset="0"/>
              </a:rPr>
              <a:t>2. Regelklasse</a:t>
            </a:r>
          </a:p>
          <a:p>
            <a:pPr marL="285750" indent="-285750">
              <a:buFont typeface="Arial" panose="020B0604020202020204" pitchFamily="34" charset="0"/>
              <a:buChar char="•"/>
            </a:pPr>
            <a:r>
              <a:rPr lang="de-AT" altLang="de-DE" sz="1600" dirty="0">
                <a:latin typeface="Arial" panose="020B0604020202020204" pitchFamily="34" charset="0"/>
                <a:cs typeface="Arial" panose="020B0604020202020204" pitchFamily="34" charset="0"/>
              </a:rPr>
              <a:t>Schwerpunkte sind Persönlichkeitsbildung, Soziales Lernen, Kommunikation, Umgang mit dem Computer, Teamfähigkeit, Projektarbeit, …</a:t>
            </a:r>
          </a:p>
          <a:p>
            <a:pPr marL="285750" indent="-285750">
              <a:buFont typeface="Arial" panose="020B0604020202020204" pitchFamily="34" charset="0"/>
              <a:buChar char="•"/>
            </a:pPr>
            <a:r>
              <a:rPr lang="de-AT" altLang="de-DE" sz="1600" dirty="0">
                <a:latin typeface="Arial" panose="020B0604020202020204" pitchFamily="34" charset="0"/>
                <a:cs typeface="Arial" panose="020B0604020202020204" pitchFamily="34" charset="0"/>
              </a:rPr>
              <a:t>Russisch u.a. im Freifachangebot</a:t>
            </a:r>
          </a:p>
          <a:p>
            <a:pPr marL="285750" lvl="0" indent="-285750">
              <a:buFont typeface="Arial" panose="020B0604020202020204" pitchFamily="34" charset="0"/>
              <a:buChar char="•"/>
            </a:pPr>
            <a:r>
              <a:rPr lang="de-DE" altLang="de-DE" sz="1600" dirty="0">
                <a:latin typeface="Arial" panose="020B0604020202020204" pitchFamily="34" charset="0"/>
                <a:cs typeface="Arial" panose="020B0604020202020204" pitchFamily="34" charset="0"/>
              </a:rPr>
              <a:t>Begabtenförderung</a:t>
            </a:r>
          </a:p>
          <a:p>
            <a:pPr marL="285750" lvl="0" indent="-285750">
              <a:buFont typeface="Arial" panose="020B0604020202020204" pitchFamily="34" charset="0"/>
              <a:buChar char="•"/>
            </a:pPr>
            <a:r>
              <a:rPr lang="de-AT" altLang="de-DE" sz="1600" dirty="0">
                <a:solidFill>
                  <a:prstClr val="black"/>
                </a:solidFill>
                <a:latin typeface="Arial" panose="020B0604020202020204" pitchFamily="34" charset="0"/>
                <a:cs typeface="Arial" panose="020B0604020202020204" pitchFamily="34" charset="0"/>
              </a:rPr>
              <a:t>entweder Latein ab der 3. Klasse (dann ab der 5. Klasse Wahl zwischen Italienisch – Spanisch möglich) – oder Französisch ab der 3. Klasse, dann ist Latein ab der 5. Klasse Pflicht.</a:t>
            </a:r>
          </a:p>
          <a:p>
            <a:pPr marL="285750" indent="-285750">
              <a:buFont typeface="Arial" panose="020B0604020202020204" pitchFamily="34" charset="0"/>
              <a:buChar char="•"/>
            </a:pPr>
            <a:endParaRPr lang="de-DE" altLang="de-DE" sz="1600" dirty="0">
              <a:latin typeface="Arial" panose="020B0604020202020204" pitchFamily="34" charset="0"/>
              <a:cs typeface="Arial" panose="020B0604020202020204" pitchFamily="34" charset="0"/>
            </a:endParaRPr>
          </a:p>
          <a:p>
            <a:r>
              <a:rPr lang="de-DE" altLang="de-DE" sz="1600" dirty="0">
                <a:solidFill>
                  <a:schemeClr val="tx2"/>
                </a:solidFill>
                <a:latin typeface="Arial" panose="020B0604020202020204" pitchFamily="34" charset="0"/>
                <a:cs typeface="Arial" panose="020B0604020202020204" pitchFamily="34" charset="0"/>
              </a:rPr>
              <a:t>Wichtige Termine:</a:t>
            </a:r>
          </a:p>
          <a:p>
            <a:r>
              <a:rPr lang="de-DE" altLang="de-DE" sz="1600" dirty="0">
                <a:latin typeface="Arial" panose="020B0604020202020204" pitchFamily="34" charset="0"/>
                <a:cs typeface="Arial" panose="020B0604020202020204" pitchFamily="34" charset="0"/>
              </a:rPr>
              <a:t>Tag der offenen Tür:				27.11.2019 (8:00 Uhr)</a:t>
            </a:r>
          </a:p>
          <a:p>
            <a:pPr eaLnBrk="1" hangingPunct="1">
              <a:buFont typeface="Wingdings" pitchFamily="2" charset="2"/>
              <a:buNone/>
            </a:pPr>
            <a:r>
              <a:rPr lang="de-DE" altLang="de-DE" sz="1600" dirty="0">
                <a:latin typeface="Arial" pitchFamily="34" charset="0"/>
                <a:cs typeface="Arial" pitchFamily="34" charset="0"/>
              </a:rPr>
              <a:t>Evidenzbasierte Eignungsberatung für SALIS:	13. – 15.01.2020</a:t>
            </a:r>
          </a:p>
          <a:p>
            <a:pPr eaLnBrk="1" hangingPunct="1">
              <a:buFont typeface="Wingdings" pitchFamily="2" charset="2"/>
              <a:buNone/>
            </a:pPr>
            <a:endParaRPr lang="de-DE" altLang="de-DE" sz="1600" dirty="0">
              <a:solidFill>
                <a:schemeClr val="tx2"/>
              </a:solidFill>
              <a:latin typeface="Arial" pitchFamily="34" charset="0"/>
              <a:cs typeface="Arial" pitchFamily="34" charset="0"/>
            </a:endParaRPr>
          </a:p>
          <a:p>
            <a:pPr eaLnBrk="1" hangingPunct="1">
              <a:buFont typeface="Wingdings" pitchFamily="2" charset="2"/>
              <a:buNone/>
            </a:pPr>
            <a:r>
              <a:rPr lang="de-DE" altLang="de-DE" sz="1600" dirty="0">
                <a:solidFill>
                  <a:schemeClr val="tx2"/>
                </a:solidFill>
                <a:latin typeface="Arial" pitchFamily="34" charset="0"/>
                <a:cs typeface="Arial" pitchFamily="34" charset="0"/>
              </a:rPr>
              <a:t>Daten:</a:t>
            </a:r>
          </a:p>
          <a:p>
            <a:pPr eaLnBrk="1" hangingPunct="1">
              <a:buFont typeface="Wingdings" pitchFamily="2" charset="2"/>
              <a:buNone/>
            </a:pPr>
            <a:r>
              <a:rPr lang="de-AT" altLang="de-DE" sz="1600" dirty="0">
                <a:latin typeface="Arial" pitchFamily="34" charset="0"/>
                <a:cs typeface="Arial" pitchFamily="34" charset="0"/>
              </a:rPr>
              <a:t>Direktor:		</a:t>
            </a:r>
            <a:r>
              <a:rPr lang="de-DE" altLang="de-DE" sz="1600" dirty="0">
                <a:latin typeface="Arial" pitchFamily="34" charset="0"/>
                <a:cs typeface="Arial" pitchFamily="34" charset="0"/>
              </a:rPr>
              <a:t>Mag. Josef </a:t>
            </a:r>
            <a:r>
              <a:rPr lang="de-DE" altLang="de-DE" sz="1600" dirty="0" err="1">
                <a:latin typeface="Arial" pitchFamily="34" charset="0"/>
                <a:cs typeface="Arial" pitchFamily="34" charset="0"/>
              </a:rPr>
              <a:t>Zehentner</a:t>
            </a:r>
            <a:endParaRPr lang="de-AT" altLang="de-DE" sz="1600" dirty="0">
              <a:latin typeface="Arial" pitchFamily="34" charset="0"/>
              <a:cs typeface="Arial" pitchFamily="34" charset="0"/>
            </a:endParaRPr>
          </a:p>
          <a:p>
            <a:pPr eaLnBrk="1" hangingPunct="1">
              <a:buNone/>
            </a:pPr>
            <a:r>
              <a:rPr lang="de-DE" altLang="de-DE" sz="1600" dirty="0">
                <a:latin typeface="Arial" pitchFamily="34" charset="0"/>
                <a:cs typeface="Arial" pitchFamily="34" charset="0"/>
              </a:rPr>
              <a:t>Adresse 		</a:t>
            </a:r>
            <a:r>
              <a:rPr lang="de-DE" altLang="de-DE" sz="1600" dirty="0" err="1">
                <a:latin typeface="Arial" pitchFamily="34" charset="0"/>
                <a:cs typeface="Arial" pitchFamily="34" charset="0"/>
              </a:rPr>
              <a:t>Zaunergasse</a:t>
            </a:r>
            <a:r>
              <a:rPr lang="de-DE" altLang="de-DE" sz="1600" dirty="0">
                <a:latin typeface="Arial" pitchFamily="34" charset="0"/>
                <a:cs typeface="Arial" pitchFamily="34" charset="0"/>
              </a:rPr>
              <a:t> 3</a:t>
            </a:r>
          </a:p>
          <a:p>
            <a:pPr eaLnBrk="1" hangingPunct="1">
              <a:buNone/>
            </a:pPr>
            <a:r>
              <a:rPr lang="de-DE" altLang="de-DE" sz="1600" dirty="0">
                <a:latin typeface="Arial" pitchFamily="34" charset="0"/>
                <a:cs typeface="Arial" pitchFamily="34" charset="0"/>
              </a:rPr>
              <a:t>		5020 Salzburg			</a:t>
            </a:r>
          </a:p>
          <a:p>
            <a:pPr eaLnBrk="1" hangingPunct="1">
              <a:buFont typeface="Wingdings" pitchFamily="2" charset="2"/>
              <a:buNone/>
            </a:pPr>
            <a:r>
              <a:rPr lang="de-DE" altLang="de-DE" sz="1600" dirty="0">
                <a:latin typeface="Arial" pitchFamily="34" charset="0"/>
                <a:cs typeface="Arial" pitchFamily="34" charset="0"/>
              </a:rPr>
              <a:t>Telefon		+43662-439616</a:t>
            </a:r>
          </a:p>
          <a:p>
            <a:pPr eaLnBrk="1" hangingPunct="1">
              <a:buFont typeface="Wingdings" pitchFamily="2" charset="2"/>
              <a:buNone/>
            </a:pPr>
            <a:r>
              <a:rPr lang="de-DE" altLang="de-DE" sz="1600" dirty="0">
                <a:latin typeface="Arial" pitchFamily="34" charset="0"/>
                <a:cs typeface="Arial" pitchFamily="34" charset="0"/>
              </a:rPr>
              <a:t>Email		</a:t>
            </a:r>
            <a:r>
              <a:rPr lang="de-DE" altLang="de-DE" sz="1600" dirty="0">
                <a:latin typeface="Arial" pitchFamily="34" charset="0"/>
                <a:cs typeface="Arial" pitchFamily="34" charset="0"/>
                <a:hlinkClick r:id="rId2"/>
              </a:rPr>
              <a:t>direktion@bgzaunergasse.salzburg.at</a:t>
            </a:r>
            <a:endParaRPr lang="de-DE" altLang="de-DE" sz="1600" dirty="0">
              <a:latin typeface="Arial" pitchFamily="34" charset="0"/>
              <a:cs typeface="Arial" pitchFamily="34" charset="0"/>
            </a:endParaRPr>
          </a:p>
          <a:p>
            <a:pPr eaLnBrk="1" hangingPunct="1">
              <a:buFont typeface="Wingdings" pitchFamily="2" charset="2"/>
              <a:buNone/>
            </a:pPr>
            <a:r>
              <a:rPr lang="de-DE" altLang="de-DE" sz="1600" dirty="0">
                <a:latin typeface="Arial" pitchFamily="34" charset="0"/>
                <a:cs typeface="Arial" pitchFamily="34" charset="0"/>
              </a:rPr>
              <a:t>Web 		www.bgzaunergasse.at</a:t>
            </a:r>
            <a:endParaRPr lang="de-AT" altLang="de-DE" sz="1600" dirty="0">
              <a:latin typeface="Arial" panose="020B0604020202020204" pitchFamily="34" charset="0"/>
              <a:cs typeface="Arial" panose="020B0604020202020204" pitchFamily="34" charset="0"/>
            </a:endParaRPr>
          </a:p>
        </p:txBody>
      </p:sp>
      <p:sp>
        <p:nvSpPr>
          <p:cNvPr id="3" name="Fußzeilenplatzhalter 2"/>
          <p:cNvSpPr>
            <a:spLocks noGrp="1"/>
          </p:cNvSpPr>
          <p:nvPr>
            <p:ph type="ftr" sz="quarter" idx="11"/>
          </p:nvPr>
        </p:nvSpPr>
        <p:spPr>
          <a:xfrm>
            <a:off x="3124200" y="6356350"/>
            <a:ext cx="5480248" cy="365125"/>
          </a:xfrm>
        </p:spPr>
        <p:txBody>
          <a:bodyPr/>
          <a:lstStyle/>
          <a:p>
            <a:pPr lvl="0" algn="r">
              <a:defRPr/>
            </a:pPr>
            <a:r>
              <a:rPr lang="de-DE" dirty="0">
                <a:solidFill>
                  <a:prstClr val="black">
                    <a:tint val="75000"/>
                  </a:prstClr>
                </a:solidFill>
              </a:rPr>
              <a:t>Mag. Veronika Kerschbaumer</a:t>
            </a:r>
          </a:p>
          <a:p>
            <a:pPr algn="r">
              <a:defRPr/>
            </a:pPr>
            <a:endParaRPr lang="de-DE" dirty="0">
              <a:solidFill>
                <a:srgbClr val="000000"/>
              </a:solidFill>
            </a:endParaRPr>
          </a:p>
        </p:txBody>
      </p:sp>
    </p:spTree>
    <p:extLst>
      <p:ext uri="{BB962C8B-B14F-4D97-AF65-F5344CB8AC3E}">
        <p14:creationId xmlns:p14="http://schemas.microsoft.com/office/powerpoint/2010/main" val="10163592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0"/>
            <a:ext cx="9144000" cy="1063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Europa- und Bundesgymnasium Salzburg-Nonntal </a:t>
            </a:r>
          </a:p>
          <a:p>
            <a:pPr algn="ctr" eaLnBrk="1" hangingPunct="1">
              <a:lnSpc>
                <a:spcPts val="2400"/>
              </a:lnSpc>
              <a:defRPr/>
            </a:pPr>
            <a:r>
              <a:rPr lang="de-AT" sz="2400" b="1" dirty="0">
                <a:solidFill>
                  <a:schemeClr val="tx2"/>
                </a:solidFill>
                <a:cs typeface="Arial" pitchFamily="34" charset="0"/>
              </a:rPr>
              <a:t>Karlheinz-Böhm-Gymnasium</a:t>
            </a:r>
          </a:p>
        </p:txBody>
      </p:sp>
      <p:sp>
        <p:nvSpPr>
          <p:cNvPr id="2" name="Rechteck 1"/>
          <p:cNvSpPr/>
          <p:nvPr/>
        </p:nvSpPr>
        <p:spPr>
          <a:xfrm>
            <a:off x="611560" y="1124744"/>
            <a:ext cx="8566946" cy="4955203"/>
          </a:xfrm>
          <a:prstGeom prst="rect">
            <a:avLst/>
          </a:prstGeom>
        </p:spPr>
        <p:txBody>
          <a:bodyPr wrap="square">
            <a:spAutoFit/>
          </a:bodyPr>
          <a:lstStyle/>
          <a:p>
            <a:r>
              <a:rPr lang="de-AT" altLang="de-DE" sz="2000" dirty="0">
                <a:latin typeface="Arial" charset="0"/>
              </a:rPr>
              <a:t>1. Gymnasium mit Projektorientiertem Unterricht</a:t>
            </a:r>
          </a:p>
          <a:p>
            <a:pPr marL="342900" indent="-342900">
              <a:buFont typeface="Arial" pitchFamily="34" charset="0"/>
              <a:buChar char="•"/>
            </a:pPr>
            <a:r>
              <a:rPr lang="de-AT" altLang="de-DE" sz="2000" dirty="0">
                <a:latin typeface="Arial" charset="0"/>
              </a:rPr>
              <a:t>ab der 1. Klasse – Englisch </a:t>
            </a:r>
          </a:p>
          <a:p>
            <a:pPr marL="342900" indent="-342900">
              <a:buFont typeface="Arial" pitchFamily="34" charset="0"/>
              <a:buChar char="•"/>
            </a:pPr>
            <a:r>
              <a:rPr lang="de-AT" altLang="de-DE" sz="2000" dirty="0">
                <a:latin typeface="Arial" charset="0"/>
              </a:rPr>
              <a:t>ab der 3. Klasse – Latein </a:t>
            </a:r>
          </a:p>
          <a:p>
            <a:pPr marL="342900" indent="-342900">
              <a:buFont typeface="Arial" pitchFamily="34" charset="0"/>
              <a:buChar char="•"/>
            </a:pPr>
            <a:r>
              <a:rPr lang="de-AT" altLang="de-DE" sz="2000" dirty="0">
                <a:latin typeface="Arial" charset="0"/>
              </a:rPr>
              <a:t>ab der 5. Klasse – Italienisch oder Spanisch</a:t>
            </a:r>
          </a:p>
          <a:p>
            <a:endParaRPr lang="de-AT" altLang="de-DE" sz="2000" dirty="0">
              <a:latin typeface="Arial" charset="0"/>
            </a:endParaRPr>
          </a:p>
          <a:p>
            <a:r>
              <a:rPr lang="de-DE" altLang="de-DE" sz="2000" dirty="0">
                <a:latin typeface="Arial" charset="0"/>
              </a:rPr>
              <a:t>2. </a:t>
            </a:r>
            <a:r>
              <a:rPr lang="de-AT" altLang="de-DE" sz="2000" dirty="0">
                <a:latin typeface="Arial" charset="0"/>
              </a:rPr>
              <a:t>Gymnasium mit Französisch </a:t>
            </a:r>
            <a:r>
              <a:rPr lang="de-DE" altLang="de-DE" sz="2000" dirty="0">
                <a:latin typeface="Arial" charset="0"/>
              </a:rPr>
              <a:t>ab der 3.Klasse</a:t>
            </a:r>
            <a:endParaRPr lang="de-AT" altLang="de-DE" sz="2000" dirty="0">
              <a:latin typeface="Arial" charset="0"/>
            </a:endParaRPr>
          </a:p>
          <a:p>
            <a:pPr marL="342900" indent="-342900">
              <a:buFont typeface="Arial" pitchFamily="34" charset="0"/>
              <a:buChar char="•"/>
            </a:pPr>
            <a:r>
              <a:rPr lang="de-AT" altLang="de-DE" sz="2000" dirty="0">
                <a:latin typeface="Arial" charset="0"/>
              </a:rPr>
              <a:t>ab der 1. Klasse – Englisch </a:t>
            </a:r>
          </a:p>
          <a:p>
            <a:pPr marL="342900" indent="-342900">
              <a:buFont typeface="Arial" pitchFamily="34" charset="0"/>
              <a:buChar char="•"/>
            </a:pPr>
            <a:r>
              <a:rPr lang="de-AT" altLang="de-DE" sz="2000" dirty="0">
                <a:latin typeface="Arial" charset="0"/>
              </a:rPr>
              <a:t>ab der 3. Klasse – Französisch </a:t>
            </a:r>
          </a:p>
          <a:p>
            <a:pPr marL="342900" indent="-342900">
              <a:buFont typeface="Arial" pitchFamily="34" charset="0"/>
              <a:buChar char="•"/>
            </a:pPr>
            <a:r>
              <a:rPr lang="de-AT" altLang="de-DE" sz="2000" dirty="0">
                <a:latin typeface="Arial" charset="0"/>
              </a:rPr>
              <a:t>ab der 5. Klasse – Latein, Spanisch oder Italienisch</a:t>
            </a:r>
          </a:p>
          <a:p>
            <a:r>
              <a:rPr lang="de-AT" altLang="de-DE" sz="2000" dirty="0">
                <a:latin typeface="Arial" charset="0"/>
              </a:rPr>
              <a:t>                                   </a:t>
            </a:r>
          </a:p>
          <a:p>
            <a:r>
              <a:rPr lang="de-AT" altLang="de-DE" sz="2000" dirty="0">
                <a:latin typeface="Arial" charset="0"/>
              </a:rPr>
              <a:t>3. Europagymnasium </a:t>
            </a:r>
            <a:r>
              <a:rPr lang="de-AT" altLang="de-DE" sz="2000" dirty="0">
                <a:solidFill>
                  <a:srgbClr val="FF0000"/>
                </a:solidFill>
                <a:latin typeface="Arial" charset="0"/>
              </a:rPr>
              <a:t>(Evidenzbasierte Eignungsberatung)</a:t>
            </a:r>
            <a:r>
              <a:rPr lang="de-AT" altLang="de-DE" sz="2000" dirty="0">
                <a:latin typeface="Arial" charset="0"/>
              </a:rPr>
              <a:t>:</a:t>
            </a:r>
          </a:p>
          <a:p>
            <a:pPr marL="342900" indent="-342900">
              <a:buFont typeface="Arial" pitchFamily="34" charset="0"/>
              <a:buChar char="•"/>
            </a:pPr>
            <a:r>
              <a:rPr lang="de-AT" altLang="de-DE" sz="2000" dirty="0">
                <a:latin typeface="Arial" charset="0"/>
              </a:rPr>
              <a:t>ab der 1.Klasse Englisch</a:t>
            </a:r>
          </a:p>
          <a:p>
            <a:pPr marL="342900" indent="-342900">
              <a:buFont typeface="Arial" pitchFamily="34" charset="0"/>
              <a:buChar char="•"/>
            </a:pPr>
            <a:r>
              <a:rPr lang="de-AT" altLang="de-DE" sz="2000" dirty="0">
                <a:latin typeface="Arial" charset="0"/>
              </a:rPr>
              <a:t>ab der 2.Klasse Französisch</a:t>
            </a:r>
          </a:p>
          <a:p>
            <a:pPr marL="342900" indent="-342900">
              <a:buFont typeface="Arial" pitchFamily="34" charset="0"/>
              <a:buChar char="•"/>
            </a:pPr>
            <a:r>
              <a:rPr lang="de-AT" altLang="de-DE" sz="2000" dirty="0">
                <a:latin typeface="Arial" charset="0"/>
              </a:rPr>
              <a:t>ab der 4.Klasse Italienisch</a:t>
            </a:r>
          </a:p>
          <a:p>
            <a:pPr marL="342900" indent="-342900">
              <a:buFont typeface="Arial" pitchFamily="34" charset="0"/>
              <a:buChar char="•"/>
            </a:pPr>
            <a:r>
              <a:rPr lang="de-AT" altLang="de-DE" sz="2000" dirty="0">
                <a:latin typeface="Arial" charset="0"/>
              </a:rPr>
              <a:t>ab der 5.Klasse Latein oder Spanisch</a:t>
            </a:r>
            <a:endParaRPr lang="de-DE" altLang="de-DE" sz="2000" dirty="0">
              <a:latin typeface="Arial" charset="0"/>
            </a:endParaRPr>
          </a:p>
          <a:p>
            <a:endParaRPr lang="de-DE" altLang="de-DE" sz="1600" dirty="0">
              <a:latin typeface="Arial" panose="020B0604020202020204" pitchFamily="34" charset="0"/>
              <a:cs typeface="Arial" panose="020B0604020202020204" pitchFamily="34" charset="0"/>
            </a:endParaRPr>
          </a:p>
        </p:txBody>
      </p:sp>
      <p:sp>
        <p:nvSpPr>
          <p:cNvPr id="3" name="Fußzeilenplatzhalter 2"/>
          <p:cNvSpPr>
            <a:spLocks noGrp="1"/>
          </p:cNvSpPr>
          <p:nvPr>
            <p:ph type="ftr" sz="quarter" idx="11"/>
          </p:nvPr>
        </p:nvSpPr>
        <p:spPr>
          <a:xfrm>
            <a:off x="3124200" y="6356350"/>
            <a:ext cx="5480248"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6076851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2332"/>
            <a:ext cx="9144000" cy="105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Europa- und Bundesgymnasium Salzburg-Nonntal </a:t>
            </a:r>
          </a:p>
          <a:p>
            <a:pPr algn="ctr" eaLnBrk="1" hangingPunct="1">
              <a:lnSpc>
                <a:spcPts val="2400"/>
              </a:lnSpc>
              <a:defRPr/>
            </a:pPr>
            <a:r>
              <a:rPr lang="de-AT" sz="2400" b="1" dirty="0">
                <a:solidFill>
                  <a:schemeClr val="tx2"/>
                </a:solidFill>
                <a:cs typeface="Arial" pitchFamily="34" charset="0"/>
              </a:rPr>
              <a:t>Karlheinz-Böhm-Gymnasium</a:t>
            </a:r>
          </a:p>
        </p:txBody>
      </p:sp>
      <p:sp>
        <p:nvSpPr>
          <p:cNvPr id="2" name="Rechteck 1"/>
          <p:cNvSpPr/>
          <p:nvPr/>
        </p:nvSpPr>
        <p:spPr>
          <a:xfrm>
            <a:off x="683568" y="1268760"/>
            <a:ext cx="7848872" cy="3970318"/>
          </a:xfrm>
          <a:prstGeom prst="rect">
            <a:avLst/>
          </a:prstGeom>
        </p:spPr>
        <p:txBody>
          <a:bodyPr wrap="square">
            <a:spAutoFit/>
          </a:bodyPr>
          <a:lstStyle/>
          <a:p>
            <a:r>
              <a:rPr lang="de-DE" altLang="de-DE" dirty="0">
                <a:solidFill>
                  <a:srgbClr val="FF0000"/>
                </a:solidFill>
                <a:latin typeface="Arial" panose="020B0604020202020204" pitchFamily="34" charset="0"/>
                <a:cs typeface="Arial" panose="020B0604020202020204" pitchFamily="34" charset="0"/>
              </a:rPr>
              <a:t>Nachmittagsbetreuung </a:t>
            </a:r>
            <a:r>
              <a:rPr lang="de-DE" altLang="de-DE" dirty="0">
                <a:latin typeface="Arial" panose="020B0604020202020204" pitchFamily="34" charset="0"/>
                <a:cs typeface="Arial" panose="020B0604020202020204" pitchFamily="34" charset="0"/>
              </a:rPr>
              <a:t>bis 17:10 Uhr</a:t>
            </a:r>
          </a:p>
          <a:p>
            <a:endParaRPr lang="de-DE" altLang="de-DE" dirty="0">
              <a:solidFill>
                <a:srgbClr val="FF0000"/>
              </a:solidFill>
              <a:latin typeface="Arial" panose="020B0604020202020204" pitchFamily="34" charset="0"/>
              <a:cs typeface="Arial" panose="020B0604020202020204" pitchFamily="34" charset="0"/>
            </a:endParaRPr>
          </a:p>
          <a:p>
            <a:r>
              <a:rPr lang="de-DE" altLang="de-DE" dirty="0">
                <a:solidFill>
                  <a:schemeClr val="tx2"/>
                </a:solidFill>
                <a:latin typeface="Arial" panose="020B0604020202020204" pitchFamily="34" charset="0"/>
                <a:cs typeface="Arial" panose="020B0604020202020204" pitchFamily="34" charset="0"/>
              </a:rPr>
              <a:t>Wichtige Termine: </a:t>
            </a:r>
          </a:p>
          <a:p>
            <a:pPr defTabSz="1619250"/>
            <a:r>
              <a:rPr lang="de-DE" altLang="de-DE" dirty="0">
                <a:latin typeface="Arial" panose="020B0604020202020204" pitchFamily="34" charset="0"/>
                <a:cs typeface="Arial" panose="020B0604020202020204" pitchFamily="34" charset="0"/>
              </a:rPr>
              <a:t>Tag der offenen Tür:	       22.11.2019 (08:00 bis 12:00 Uhr)</a:t>
            </a:r>
          </a:p>
          <a:p>
            <a:pPr defTabSz="715963"/>
            <a:r>
              <a:rPr lang="de-DE" altLang="de-DE" dirty="0">
                <a:latin typeface="Arial" panose="020B0604020202020204" pitchFamily="34" charset="0"/>
                <a:cs typeface="Arial" panose="020B0604020202020204" pitchFamily="34" charset="0"/>
              </a:rPr>
              <a:t>Anmeldefrist:				  02.12. – 06.12.2019</a:t>
            </a:r>
          </a:p>
          <a:p>
            <a:pPr defTabSz="933450"/>
            <a:r>
              <a:rPr lang="de-DE" altLang="de-DE" dirty="0">
                <a:latin typeface="Arial" panose="020B0604020202020204" pitchFamily="34" charset="0"/>
                <a:cs typeface="Arial" panose="020B0604020202020204" pitchFamily="34" charset="0"/>
              </a:rPr>
              <a:t>Evidenzbasierte Eignungsberatung: 16.01. und 17.01.2020</a:t>
            </a:r>
          </a:p>
          <a:p>
            <a:pPr eaLnBrk="1" hangingPunct="1">
              <a:buFont typeface="Wingdings" pitchFamily="2" charset="2"/>
              <a:buNone/>
            </a:pPr>
            <a:endParaRPr lang="de-DE" altLang="de-DE" dirty="0">
              <a:solidFill>
                <a:schemeClr val="tx2"/>
              </a:solidFill>
              <a:latin typeface="Arial" pitchFamily="34" charset="0"/>
              <a:cs typeface="Arial" pitchFamily="34" charset="0"/>
            </a:endParaRPr>
          </a:p>
          <a:p>
            <a:pPr eaLnBrk="1" hangingPunct="1">
              <a:buFont typeface="Wingdings" pitchFamily="2" charset="2"/>
              <a:buNone/>
            </a:pPr>
            <a:r>
              <a:rPr lang="de-DE" altLang="de-DE" dirty="0">
                <a:solidFill>
                  <a:schemeClr val="tx2"/>
                </a:solidFill>
                <a:latin typeface="Arial" pitchFamily="34" charset="0"/>
                <a:cs typeface="Arial" pitchFamily="34" charset="0"/>
              </a:rPr>
              <a:t>Daten:</a:t>
            </a:r>
          </a:p>
          <a:p>
            <a:r>
              <a:rPr lang="de-AT" altLang="de-DE" dirty="0">
                <a:latin typeface="Arial" pitchFamily="34" charset="0"/>
                <a:cs typeface="Arial" pitchFamily="34" charset="0"/>
              </a:rPr>
              <a:t>Direktor:	</a:t>
            </a:r>
            <a:r>
              <a:rPr lang="de-AT" altLang="de-DE" dirty="0">
                <a:solidFill>
                  <a:srgbClr val="000000"/>
                </a:solidFill>
                <a:latin typeface="Arial" charset="0"/>
              </a:rPr>
              <a:t>OSTR. Mag. Josef Brunsteiner</a:t>
            </a:r>
          </a:p>
          <a:p>
            <a:r>
              <a:rPr lang="de-DE" altLang="de-DE" dirty="0">
                <a:latin typeface="Arial" pitchFamily="34" charset="0"/>
                <a:cs typeface="Arial" pitchFamily="34" charset="0"/>
              </a:rPr>
              <a:t>Adresse: 	Josef-Preis-A</a:t>
            </a:r>
            <a:r>
              <a:rPr lang="de-AT" altLang="de-DE" dirty="0" err="1">
                <a:solidFill>
                  <a:srgbClr val="000000"/>
                </a:solidFill>
                <a:latin typeface="Arial" charset="0"/>
              </a:rPr>
              <a:t>llee</a:t>
            </a:r>
            <a:r>
              <a:rPr lang="de-AT" altLang="de-DE" dirty="0">
                <a:solidFill>
                  <a:srgbClr val="000000"/>
                </a:solidFill>
                <a:latin typeface="Arial" charset="0"/>
              </a:rPr>
              <a:t> 3,</a:t>
            </a:r>
          </a:p>
          <a:p>
            <a:r>
              <a:rPr lang="de-AT" altLang="de-DE" dirty="0">
                <a:solidFill>
                  <a:srgbClr val="000000"/>
                </a:solidFill>
                <a:latin typeface="Arial" charset="0"/>
              </a:rPr>
              <a:t>		5020 Salzburg</a:t>
            </a:r>
            <a:r>
              <a:rPr lang="de-DE" altLang="de-DE" dirty="0">
                <a:latin typeface="Arial" pitchFamily="34" charset="0"/>
                <a:cs typeface="Arial" pitchFamily="34" charset="0"/>
              </a:rPr>
              <a:t>			</a:t>
            </a:r>
          </a:p>
          <a:p>
            <a:r>
              <a:rPr lang="de-DE" altLang="de-DE" dirty="0">
                <a:latin typeface="Arial" pitchFamily="34" charset="0"/>
                <a:cs typeface="Arial" pitchFamily="34" charset="0"/>
              </a:rPr>
              <a:t>Telefon:		+43662-</a:t>
            </a:r>
            <a:r>
              <a:rPr lang="de-AT" altLang="de-DE" dirty="0">
                <a:solidFill>
                  <a:srgbClr val="000000"/>
                </a:solidFill>
                <a:latin typeface="Arial" charset="0"/>
              </a:rPr>
              <a:t>841666</a:t>
            </a:r>
          </a:p>
          <a:p>
            <a:pPr eaLnBrk="1" hangingPunct="1">
              <a:buFont typeface="Wingdings" pitchFamily="2" charset="2"/>
              <a:buNone/>
            </a:pPr>
            <a:r>
              <a:rPr lang="de-DE" altLang="de-DE" dirty="0">
                <a:latin typeface="Arial" pitchFamily="34" charset="0"/>
                <a:cs typeface="Arial" pitchFamily="34" charset="0"/>
              </a:rPr>
              <a:t>Email		</a:t>
            </a:r>
            <a:r>
              <a:rPr lang="de-AT" altLang="de-DE" dirty="0">
                <a:solidFill>
                  <a:srgbClr val="000000"/>
                </a:solidFill>
                <a:latin typeface="Arial" charset="0"/>
                <a:hlinkClick r:id="rId2"/>
              </a:rPr>
              <a:t>sekretariat@bgnonntal.salzburg.at</a:t>
            </a:r>
            <a:endParaRPr lang="de-AT" altLang="de-DE" dirty="0">
              <a:solidFill>
                <a:srgbClr val="000000"/>
              </a:solidFill>
              <a:latin typeface="Arial" charset="0"/>
            </a:endParaRPr>
          </a:p>
          <a:p>
            <a:pPr eaLnBrk="1" hangingPunct="1">
              <a:buFont typeface="Wingdings" pitchFamily="2" charset="2"/>
              <a:buNone/>
            </a:pPr>
            <a:r>
              <a:rPr lang="de-DE" altLang="de-DE" dirty="0">
                <a:latin typeface="Arial" pitchFamily="34" charset="0"/>
                <a:cs typeface="Arial" pitchFamily="34" charset="0"/>
              </a:rPr>
              <a:t>Web: 		www.bgnonntal.at</a:t>
            </a:r>
            <a:endParaRPr lang="de-AT" altLang="de-DE" dirty="0">
              <a:latin typeface="Arial" panose="020B0604020202020204" pitchFamily="34" charset="0"/>
              <a:cs typeface="Arial" panose="020B0604020202020204" pitchFamily="34" charset="0"/>
            </a:endParaRPr>
          </a:p>
        </p:txBody>
      </p:sp>
      <p:sp>
        <p:nvSpPr>
          <p:cNvPr id="3" name="Fußzeilenplatzhalter 2"/>
          <p:cNvSpPr>
            <a:spLocks noGrp="1"/>
          </p:cNvSpPr>
          <p:nvPr>
            <p:ph type="ftr" sz="quarter" idx="11"/>
          </p:nvPr>
        </p:nvSpPr>
        <p:spPr>
          <a:xfrm>
            <a:off x="3124200" y="6356350"/>
            <a:ext cx="5408240"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4089258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467544" y="1052736"/>
            <a:ext cx="7920880" cy="6021287"/>
          </a:xfrm>
          <a:prstGeom prst="rect">
            <a:avLst/>
          </a:prstGeom>
          <a:ln>
            <a:miter lim="800000"/>
            <a:headEnd/>
            <a:tailEnd/>
          </a:ln>
        </p:spPr>
        <p:txBody>
          <a:bodyPr/>
          <a:lstStyle/>
          <a:p>
            <a:pPr defTabSz="715963" eaLnBrk="1" hangingPunct="1">
              <a:lnSpc>
                <a:spcPct val="150000"/>
              </a:lnSpc>
              <a:defRPr/>
            </a:pPr>
            <a:r>
              <a:rPr lang="de-AT" sz="2000" dirty="0">
                <a:latin typeface="Arial" panose="020B0604020202020204" pitchFamily="34" charset="0"/>
                <a:cs typeface="Arial" panose="020B0604020202020204" pitchFamily="34" charset="0"/>
              </a:rPr>
              <a:t>Lernt Ihr Kind überwiegend selbstständig?</a:t>
            </a:r>
          </a:p>
          <a:p>
            <a:pPr defTabSz="715963" eaLnBrk="1" hangingPunct="1">
              <a:lnSpc>
                <a:spcPct val="150000"/>
              </a:lnSpc>
              <a:defRPr/>
            </a:pPr>
            <a:r>
              <a:rPr lang="de-AT" sz="2000" dirty="0">
                <a:latin typeface="Arial" panose="020B0604020202020204" pitchFamily="34" charset="0"/>
                <a:cs typeface="Arial" panose="020B0604020202020204" pitchFamily="34" charset="0"/>
              </a:rPr>
              <a:t>Weiß Ihr Kind, was es zu tun hat?</a:t>
            </a:r>
          </a:p>
          <a:p>
            <a:pPr defTabSz="715963" eaLnBrk="1" hangingPunct="1">
              <a:lnSpc>
                <a:spcPct val="150000"/>
              </a:lnSpc>
              <a:defRPr/>
            </a:pPr>
            <a:r>
              <a:rPr lang="de-AT" sz="2000" dirty="0">
                <a:latin typeface="Arial" panose="020B0604020202020204" pitchFamily="34" charset="0"/>
                <a:cs typeface="Arial" panose="020B0604020202020204" pitchFamily="34" charset="0"/>
              </a:rPr>
              <a:t>Sind die Arbeiten sorgfältig?</a:t>
            </a:r>
          </a:p>
          <a:p>
            <a:pPr defTabSz="715963" eaLnBrk="1" hangingPunct="1">
              <a:lnSpc>
                <a:spcPct val="150000"/>
              </a:lnSpc>
              <a:defRPr/>
            </a:pPr>
            <a:r>
              <a:rPr lang="de-AT" sz="2000" dirty="0">
                <a:latin typeface="Arial" panose="020B0604020202020204" pitchFamily="34" charset="0"/>
                <a:cs typeface="Arial" panose="020B0604020202020204" pitchFamily="34" charset="0"/>
              </a:rPr>
              <a:t>Kann ihr Kind auch rasch arbeiten?</a:t>
            </a:r>
          </a:p>
          <a:p>
            <a:pPr defTabSz="715963" eaLnBrk="1" hangingPunct="1">
              <a:lnSpc>
                <a:spcPct val="150000"/>
              </a:lnSpc>
              <a:defRPr/>
            </a:pPr>
            <a:r>
              <a:rPr lang="de-AT" sz="2000" dirty="0">
                <a:latin typeface="Arial" panose="020B0604020202020204" pitchFamily="34" charset="0"/>
                <a:cs typeface="Arial" panose="020B0604020202020204" pitchFamily="34" charset="0"/>
              </a:rPr>
              <a:t>Bringt ihr Kind die nötige Ausdauer auf?</a:t>
            </a:r>
          </a:p>
          <a:p>
            <a:pPr defTabSz="715963" eaLnBrk="1" hangingPunct="1">
              <a:lnSpc>
                <a:spcPct val="150000"/>
              </a:lnSpc>
              <a:defRPr/>
            </a:pPr>
            <a:r>
              <a:rPr lang="de-AT" sz="2000" dirty="0">
                <a:latin typeface="Arial" panose="020B0604020202020204" pitchFamily="34" charset="0"/>
                <a:cs typeface="Arial" panose="020B0604020202020204" pitchFamily="34" charset="0"/>
              </a:rPr>
              <a:t>Kann sich Ihr Kind einer Aufgabe widmen, ohne leicht abgelenkt zu sein?</a:t>
            </a:r>
          </a:p>
        </p:txBody>
      </p:sp>
      <p:sp>
        <p:nvSpPr>
          <p:cNvPr id="4099" name="Rectangle 2"/>
          <p:cNvSpPr txBox="1">
            <a:spLocks noChangeArrowheads="1"/>
          </p:cNvSpPr>
          <p:nvPr/>
        </p:nvSpPr>
        <p:spPr bwMode="auto">
          <a:xfrm>
            <a:off x="1" y="0"/>
            <a:ext cx="9144000" cy="104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DE" sz="2400" b="1" dirty="0">
                <a:solidFill>
                  <a:schemeClr val="tx2"/>
                </a:solidFill>
                <a:cs typeface="Arial" pitchFamily="34" charset="0"/>
              </a:rPr>
              <a:t>Selbstständigkeit – Arbeitshaltung</a:t>
            </a:r>
          </a:p>
        </p:txBody>
      </p:sp>
      <p:sp>
        <p:nvSpPr>
          <p:cNvPr id="2" name="Rechteck 1"/>
          <p:cNvSpPr/>
          <p:nvPr/>
        </p:nvSpPr>
        <p:spPr>
          <a:xfrm>
            <a:off x="611560" y="6237312"/>
            <a:ext cx="7992888"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4253054615"/>
      </p:ext>
    </p:extLst>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Musisches Gymnasium</a:t>
            </a:r>
          </a:p>
        </p:txBody>
      </p:sp>
      <p:sp>
        <p:nvSpPr>
          <p:cNvPr id="2" name="Rechteck 1"/>
          <p:cNvSpPr/>
          <p:nvPr/>
        </p:nvSpPr>
        <p:spPr>
          <a:xfrm>
            <a:off x="611560" y="980728"/>
            <a:ext cx="7920880" cy="6247864"/>
          </a:xfrm>
          <a:prstGeom prst="rect">
            <a:avLst/>
          </a:prstGeom>
        </p:spPr>
        <p:txBody>
          <a:bodyPr wrap="square">
            <a:spAutoFit/>
          </a:bodyPr>
          <a:lstStyle/>
          <a:p>
            <a:pPr marL="266700" indent="-266700"/>
            <a:r>
              <a:rPr lang="de-AT" altLang="de-DE" sz="2000" dirty="0">
                <a:latin typeface="Arial" panose="020B0604020202020204" pitchFamily="34" charset="0"/>
                <a:cs typeface="Arial" panose="020B0604020202020204" pitchFamily="34" charset="0"/>
              </a:rPr>
              <a:t>1. Das Musische Gymnasium -</a:t>
            </a:r>
            <a:r>
              <a:rPr lang="de-AT" altLang="de-DE" sz="2000" b="1" dirty="0">
                <a:latin typeface="Arial" panose="020B0604020202020204" pitchFamily="34" charset="0"/>
                <a:cs typeface="Arial" panose="020B0604020202020204" pitchFamily="34" charset="0"/>
              </a:rPr>
              <a:t> </a:t>
            </a:r>
            <a:r>
              <a:rPr lang="de-AT" altLang="de-DE" sz="2000" dirty="0">
                <a:latin typeface="Arial" panose="020B0604020202020204" pitchFamily="34" charset="0"/>
                <a:cs typeface="Arial" panose="020B0604020202020204" pitchFamily="34" charset="0"/>
              </a:rPr>
              <a:t>für kreative und musisch begabte </a:t>
            </a:r>
            <a:r>
              <a:rPr lang="de-DE" altLang="de-DE" sz="2000" dirty="0" err="1">
                <a:latin typeface="Arial" panose="020B0604020202020204" pitchFamily="34" charset="0"/>
                <a:cs typeface="Arial" panose="020B0604020202020204" pitchFamily="34" charset="0"/>
              </a:rPr>
              <a:t>SchülerInnen</a:t>
            </a:r>
            <a:r>
              <a:rPr lang="de-DE" altLang="de-DE" sz="2000" dirty="0">
                <a:latin typeface="Arial" panose="020B0604020202020204" pitchFamily="34" charset="0"/>
                <a:cs typeface="Arial" panose="020B0604020202020204" pitchFamily="34" charset="0"/>
              </a:rPr>
              <a:t>. </a:t>
            </a:r>
            <a:r>
              <a:rPr lang="de-AT" altLang="de-DE" sz="2000" dirty="0">
                <a:solidFill>
                  <a:srgbClr val="FF0000"/>
                </a:solidFill>
                <a:latin typeface="Arial" panose="020B0604020202020204" pitchFamily="34" charset="0"/>
                <a:cs typeface="Arial" panose="020B0604020202020204" pitchFamily="34" charset="0"/>
              </a:rPr>
              <a:t>Eignungsfeststellung</a:t>
            </a:r>
          </a:p>
          <a:p>
            <a:pPr marL="266700" indent="-266700" eaLnBrk="1" hangingPunct="1"/>
            <a:endParaRPr lang="de-AT" altLang="de-DE"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err="1">
                <a:latin typeface="Arial" panose="020B0604020202020204" pitchFamily="34" charset="0"/>
                <a:cs typeface="Arial" panose="020B0604020202020204" pitchFamily="34" charset="0"/>
              </a:rPr>
              <a:t>Bereits</a:t>
            </a:r>
            <a:r>
              <a:rPr lang="en-US" sz="2000" dirty="0">
                <a:latin typeface="Arial" panose="020B0604020202020204" pitchFamily="34" charset="0"/>
                <a:cs typeface="Arial" panose="020B0604020202020204" pitchFamily="34" charset="0"/>
              </a:rPr>
              <a:t> in der </a:t>
            </a:r>
            <a:r>
              <a:rPr lang="en-US" sz="2000" dirty="0" err="1">
                <a:latin typeface="Arial" panose="020B0604020202020204" pitchFamily="34" charset="0"/>
                <a:cs typeface="Arial" panose="020B0604020202020204" pitchFamily="34" charset="0"/>
              </a:rPr>
              <a:t>ersten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Klasse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wählt</a:t>
            </a:r>
            <a:r>
              <a:rPr lang="en-US" sz="2000" dirty="0">
                <a:latin typeface="Arial" panose="020B0604020202020204" pitchFamily="34" charset="0"/>
                <a:cs typeface="Arial" panose="020B0604020202020204" pitchFamily="34" charset="0"/>
              </a:rPr>
              <a:t> man </a:t>
            </a:r>
            <a:r>
              <a:rPr lang="en-US" sz="2000" dirty="0" err="1">
                <a:latin typeface="Arial" panose="020B0604020202020204" pitchFamily="34" charset="0"/>
                <a:cs typeface="Arial" panose="020B0604020202020204" pitchFamily="34" charset="0"/>
              </a:rPr>
              <a:t>einen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musischen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Wahlgegenstand</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Musik</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Bildnerische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Erziehung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Tanz</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Literatur</a:t>
            </a:r>
            <a:r>
              <a:rPr lang="en-US" sz="2000"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kreatives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Schreiben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Kreative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Werkstätte</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oder</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Darstellendes</a:t>
            </a:r>
            <a:r>
              <a:rPr lang="en-US" sz="2000" dirty="0">
                <a:latin typeface="Arial" panose="020B0604020202020204" pitchFamily="34" charset="0"/>
                <a:cs typeface="Arial" panose="020B0604020202020204" pitchFamily="34" charset="0"/>
              </a:rPr>
              <a:t> Spiel</a:t>
            </a:r>
          </a:p>
          <a:p>
            <a:pPr marL="285750" indent="-285750" eaLnBrk="1" hangingPunct="1">
              <a:buFont typeface="Arial" panose="020B0604020202020204" pitchFamily="34" charset="0"/>
              <a:buChar char="•"/>
            </a:pPr>
            <a:r>
              <a:rPr lang="de-AT" altLang="de-DE" sz="2000" dirty="0">
                <a:latin typeface="Arial" panose="020B0604020202020204" pitchFamily="34" charset="0"/>
                <a:cs typeface="Arial" panose="020B0604020202020204" pitchFamily="34" charset="0"/>
              </a:rPr>
              <a:t>Sprachen: 	Französisch, Spanisch oder Italienisch  (5. – 8. 			Klasse), Latein (3. – 6. Klasse)</a:t>
            </a:r>
          </a:p>
          <a:p>
            <a:pPr eaLnBrk="1" hangingPunct="1"/>
            <a:endParaRPr lang="de-AT" altLang="de-DE" sz="2000" dirty="0">
              <a:latin typeface="Arial" panose="020B0604020202020204" pitchFamily="34" charset="0"/>
              <a:cs typeface="Arial" panose="020B0604020202020204" pitchFamily="34" charset="0"/>
            </a:endParaRPr>
          </a:p>
          <a:p>
            <a:pPr eaLnBrk="1" hangingPunct="1"/>
            <a:endParaRPr lang="de-AT" altLang="de-DE" sz="2000" dirty="0">
              <a:latin typeface="Arial" panose="020B0604020202020204" pitchFamily="34" charset="0"/>
              <a:cs typeface="Arial" panose="020B0604020202020204" pitchFamily="34" charset="0"/>
            </a:endParaRPr>
          </a:p>
          <a:p>
            <a:pPr eaLnBrk="1" hangingPunct="1"/>
            <a:r>
              <a:rPr lang="de-AT" altLang="de-DE" sz="2000" dirty="0">
                <a:latin typeface="Arial" panose="020B0604020202020204" pitchFamily="34" charset="0"/>
                <a:cs typeface="Arial" panose="020B0604020202020204" pitchFamily="34" charset="0"/>
              </a:rPr>
              <a:t>2. Das Musikgymnasium -</a:t>
            </a:r>
            <a:r>
              <a:rPr lang="de-AT" altLang="de-DE" sz="2000" b="1" dirty="0">
                <a:latin typeface="Arial" panose="020B0604020202020204" pitchFamily="34" charset="0"/>
                <a:cs typeface="Arial" panose="020B0604020202020204" pitchFamily="34" charset="0"/>
              </a:rPr>
              <a:t> </a:t>
            </a:r>
            <a:r>
              <a:rPr lang="de-AT" altLang="de-DE" sz="2000" dirty="0">
                <a:latin typeface="Arial" panose="020B0604020202020204" pitchFamily="34" charset="0"/>
                <a:cs typeface="Arial" panose="020B0604020202020204" pitchFamily="34" charset="0"/>
              </a:rPr>
              <a:t>für musikbegabte Kinder, die viel und </a:t>
            </a:r>
          </a:p>
          <a:p>
            <a:r>
              <a:rPr lang="de-AT" altLang="de-DE" sz="2000" dirty="0">
                <a:latin typeface="Arial" panose="020B0604020202020204" pitchFamily="34" charset="0"/>
                <a:cs typeface="Arial" panose="020B0604020202020204" pitchFamily="34" charset="0"/>
              </a:rPr>
              <a:t>    intensiv Musik lernen möchten.</a:t>
            </a:r>
            <a:r>
              <a:rPr lang="de-AT" altLang="de-DE" sz="2000" dirty="0">
                <a:solidFill>
                  <a:srgbClr val="FF0000"/>
                </a:solidFill>
                <a:latin typeface="Arial" panose="020B0604020202020204" pitchFamily="34" charset="0"/>
                <a:cs typeface="Arial" panose="020B0604020202020204" pitchFamily="34" charset="0"/>
              </a:rPr>
              <a:t> </a:t>
            </a:r>
          </a:p>
          <a:p>
            <a:pPr marL="266700"/>
            <a:r>
              <a:rPr lang="de-AT" altLang="de-DE" sz="2000" dirty="0">
                <a:solidFill>
                  <a:srgbClr val="FF0000"/>
                </a:solidFill>
                <a:latin typeface="Arial" panose="020B0604020202020204" pitchFamily="34" charset="0"/>
                <a:cs typeface="Arial" panose="020B0604020202020204" pitchFamily="34" charset="0"/>
              </a:rPr>
              <a:t>Eignungsfeststellung: Gesang- und/oder Instrumentalunterricht Voraussetzung</a:t>
            </a:r>
          </a:p>
          <a:p>
            <a:pPr marL="285750" indent="-285750" eaLnBrk="1" hangingPunct="1">
              <a:buFont typeface="Arial" panose="020B0604020202020204" pitchFamily="34" charset="0"/>
              <a:buChar char="•"/>
            </a:pPr>
            <a:r>
              <a:rPr lang="de-AT" altLang="de-DE" sz="2000" dirty="0">
                <a:latin typeface="Arial" panose="020B0604020202020204" pitchFamily="34" charset="0"/>
                <a:cs typeface="Arial" panose="020B0604020202020204" pitchFamily="34" charset="0"/>
              </a:rPr>
              <a:t>weniger Wochenstunden – zusätzlich Musikkunde</a:t>
            </a:r>
          </a:p>
          <a:p>
            <a:pPr marL="285750" indent="-285750" eaLnBrk="1" hangingPunct="1">
              <a:buFont typeface="Arial" panose="020B0604020202020204" pitchFamily="34" charset="0"/>
              <a:buChar char="•"/>
            </a:pPr>
            <a:r>
              <a:rPr lang="de-AT" altLang="de-DE" sz="2000" dirty="0">
                <a:latin typeface="Arial" panose="020B0604020202020204" pitchFamily="34" charset="0"/>
                <a:cs typeface="Arial" panose="020B0604020202020204" pitchFamily="34" charset="0"/>
              </a:rPr>
              <a:t>in Kooperation mit der Universität Mozarteum, </a:t>
            </a:r>
            <a:r>
              <a:rPr lang="de-AT" altLang="de-DE" sz="2000" dirty="0" err="1">
                <a:latin typeface="Arial" panose="020B0604020202020204" pitchFamily="34" charset="0"/>
                <a:cs typeface="Arial" panose="020B0604020202020204" pitchFamily="34" charset="0"/>
              </a:rPr>
              <a:t>Musikum</a:t>
            </a:r>
            <a:r>
              <a:rPr lang="de-AT" altLang="de-DE" sz="2000" dirty="0">
                <a:latin typeface="Arial" panose="020B0604020202020204" pitchFamily="34" charset="0"/>
                <a:cs typeface="Arial" panose="020B0604020202020204" pitchFamily="34" charset="0"/>
              </a:rPr>
              <a:t> oder Privatunterricht</a:t>
            </a:r>
          </a:p>
          <a:p>
            <a:pPr eaLnBrk="1" hangingPunct="1">
              <a:buFontTx/>
              <a:buNone/>
            </a:pPr>
            <a:endParaRPr lang="de-AT" altLang="de-DE" sz="2000" dirty="0">
              <a:latin typeface="Arial" panose="020B0604020202020204" pitchFamily="34" charset="0"/>
              <a:cs typeface="Arial" panose="020B0604020202020204" pitchFamily="34" charset="0"/>
            </a:endParaRPr>
          </a:p>
          <a:p>
            <a:pPr eaLnBrk="1" hangingPunct="1">
              <a:buFontTx/>
              <a:buNone/>
            </a:pPr>
            <a:endParaRPr lang="de-DE" altLang="de-DE" sz="2000" dirty="0">
              <a:latin typeface="Arial" panose="020B0604020202020204" pitchFamily="34" charset="0"/>
              <a:cs typeface="Arial" panose="020B0604020202020204" pitchFamily="34" charset="0"/>
            </a:endParaRPr>
          </a:p>
        </p:txBody>
      </p:sp>
      <p:sp>
        <p:nvSpPr>
          <p:cNvPr id="3" name="Fußzeilenplatzhalter 2"/>
          <p:cNvSpPr>
            <a:spLocks noGrp="1"/>
          </p:cNvSpPr>
          <p:nvPr>
            <p:ph type="ftr" sz="quarter" idx="11"/>
          </p:nvPr>
        </p:nvSpPr>
        <p:spPr>
          <a:xfrm>
            <a:off x="3131840" y="6487120"/>
            <a:ext cx="5408240" cy="365125"/>
          </a:xfrm>
        </p:spPr>
        <p:txBody>
          <a:bodyPr/>
          <a:lstStyle/>
          <a:p>
            <a:pPr lvl="0" algn="r">
              <a:defRPr/>
            </a:pPr>
            <a:r>
              <a:rPr lang="de-DE" dirty="0">
                <a:solidFill>
                  <a:prstClr val="black">
                    <a:tint val="75000"/>
                  </a:prstClr>
                </a:solidFill>
              </a:rPr>
              <a:t>Mag. Veronika Kerschbaumer</a:t>
            </a:r>
          </a:p>
          <a:p>
            <a:pPr>
              <a:defRPr/>
            </a:pPr>
            <a:endParaRPr lang="de-DE" dirty="0">
              <a:solidFill>
                <a:srgbClr val="000000"/>
              </a:solidFill>
            </a:endParaRPr>
          </a:p>
        </p:txBody>
      </p:sp>
    </p:spTree>
    <p:extLst>
      <p:ext uri="{BB962C8B-B14F-4D97-AF65-F5344CB8AC3E}">
        <p14:creationId xmlns:p14="http://schemas.microsoft.com/office/powerpoint/2010/main" val="24449911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Musisches Gymnasium</a:t>
            </a:r>
          </a:p>
        </p:txBody>
      </p:sp>
      <p:sp>
        <p:nvSpPr>
          <p:cNvPr id="2" name="Rechteck 1"/>
          <p:cNvSpPr/>
          <p:nvPr/>
        </p:nvSpPr>
        <p:spPr>
          <a:xfrm>
            <a:off x="539552" y="1052737"/>
            <a:ext cx="7992888" cy="4278094"/>
          </a:xfrm>
          <a:prstGeom prst="rect">
            <a:avLst/>
          </a:prstGeom>
        </p:spPr>
        <p:txBody>
          <a:bodyPr wrap="square">
            <a:spAutoFit/>
          </a:bodyPr>
          <a:lstStyle/>
          <a:p>
            <a:r>
              <a:rPr lang="de-DE" altLang="de-DE" dirty="0">
                <a:solidFill>
                  <a:srgbClr val="FF0000"/>
                </a:solidFill>
                <a:latin typeface="Arial" panose="020B0604020202020204" pitchFamily="34" charset="0"/>
                <a:cs typeface="Arial" panose="020B0604020202020204" pitchFamily="34" charset="0"/>
              </a:rPr>
              <a:t>Nachmittagsbetreuung: </a:t>
            </a:r>
            <a:r>
              <a:rPr lang="de-DE" altLang="de-DE" dirty="0">
                <a:latin typeface="Arial" panose="020B0604020202020204" pitchFamily="34" charset="0"/>
                <a:cs typeface="Arial" panose="020B0604020202020204" pitchFamily="34" charset="0"/>
              </a:rPr>
              <a:t>von 13:20 bis 16:40 Uhr</a:t>
            </a:r>
          </a:p>
          <a:p>
            <a:endParaRPr lang="de-DE" altLang="de-DE" dirty="0">
              <a:solidFill>
                <a:srgbClr val="FF0000"/>
              </a:solidFill>
              <a:latin typeface="Arial" panose="020B0604020202020204" pitchFamily="34" charset="0"/>
              <a:cs typeface="Arial" panose="020B0604020202020204" pitchFamily="34" charset="0"/>
            </a:endParaRPr>
          </a:p>
          <a:p>
            <a:r>
              <a:rPr lang="de-DE" altLang="de-DE" dirty="0">
                <a:solidFill>
                  <a:schemeClr val="tx2"/>
                </a:solidFill>
                <a:latin typeface="Arial" panose="020B0604020202020204" pitchFamily="34" charset="0"/>
                <a:cs typeface="Arial" panose="020B0604020202020204" pitchFamily="34" charset="0"/>
              </a:rPr>
              <a:t>Wichtige Termine:</a:t>
            </a:r>
          </a:p>
          <a:p>
            <a:r>
              <a:rPr lang="de-DE" altLang="de-DE" dirty="0">
                <a:latin typeface="Arial" panose="020B0604020202020204" pitchFamily="34" charset="0"/>
                <a:cs typeface="Arial" panose="020B0604020202020204" pitchFamily="34" charset="0"/>
              </a:rPr>
              <a:t>Tag der offenen Tür:			27.11.2019 (08:00 bis 14:00)</a:t>
            </a:r>
          </a:p>
          <a:p>
            <a:pPr eaLnBrk="1" hangingPunct="1">
              <a:buFont typeface="Wingdings" pitchFamily="2" charset="2"/>
              <a:buNone/>
            </a:pPr>
            <a:r>
              <a:rPr lang="de-DE" altLang="de-DE" dirty="0">
                <a:latin typeface="Arial" panose="020B0604020202020204" pitchFamily="34" charset="0"/>
                <a:cs typeface="Arial" panose="020B0604020202020204" pitchFamily="34" charset="0"/>
              </a:rPr>
              <a:t>Eignungsfeststellung Musisches </a:t>
            </a:r>
            <a:r>
              <a:rPr lang="de-DE" altLang="de-DE" dirty="0" err="1">
                <a:latin typeface="Arial" pitchFamily="34" charset="0"/>
                <a:cs typeface="Arial" pitchFamily="34" charset="0"/>
              </a:rPr>
              <a:t>Gymn</a:t>
            </a:r>
            <a:r>
              <a:rPr lang="de-DE" altLang="de-DE" dirty="0">
                <a:latin typeface="Arial" pitchFamily="34" charset="0"/>
                <a:cs typeface="Arial" pitchFamily="34" charset="0"/>
              </a:rPr>
              <a:t>.: 	27.01. – 30.01.2020</a:t>
            </a:r>
          </a:p>
          <a:p>
            <a:pPr eaLnBrk="1" hangingPunct="1">
              <a:buFont typeface="Wingdings" pitchFamily="2" charset="2"/>
              <a:buNone/>
            </a:pPr>
            <a:r>
              <a:rPr lang="de-DE" altLang="de-DE" dirty="0">
                <a:latin typeface="Arial" pitchFamily="34" charset="0"/>
                <a:cs typeface="Arial" pitchFamily="34" charset="0"/>
              </a:rPr>
              <a:t>Eignungsfeststellung </a:t>
            </a:r>
            <a:r>
              <a:rPr lang="de-DE" altLang="de-DE" dirty="0" err="1">
                <a:latin typeface="Arial" pitchFamily="34" charset="0"/>
                <a:cs typeface="Arial" pitchFamily="34" charset="0"/>
              </a:rPr>
              <a:t>Musikgym</a:t>
            </a:r>
            <a:r>
              <a:rPr lang="de-DE" altLang="de-DE" dirty="0">
                <a:latin typeface="Arial" pitchFamily="34" charset="0"/>
                <a:cs typeface="Arial" pitchFamily="34" charset="0"/>
              </a:rPr>
              <a:t>.:		24.01.2020</a:t>
            </a:r>
          </a:p>
          <a:p>
            <a:pPr eaLnBrk="1" hangingPunct="1">
              <a:buFont typeface="Wingdings" pitchFamily="2" charset="2"/>
              <a:buNone/>
            </a:pPr>
            <a:endParaRPr lang="de-DE" altLang="de-DE" dirty="0">
              <a:solidFill>
                <a:schemeClr val="tx2"/>
              </a:solidFill>
              <a:latin typeface="Arial" pitchFamily="34" charset="0"/>
              <a:cs typeface="Arial" pitchFamily="34" charset="0"/>
            </a:endParaRPr>
          </a:p>
          <a:p>
            <a:pPr eaLnBrk="1" hangingPunct="1">
              <a:buFont typeface="Wingdings" pitchFamily="2" charset="2"/>
              <a:buNone/>
            </a:pPr>
            <a:r>
              <a:rPr lang="de-DE" altLang="de-DE" dirty="0">
                <a:solidFill>
                  <a:schemeClr val="tx2"/>
                </a:solidFill>
                <a:latin typeface="Arial" pitchFamily="34" charset="0"/>
                <a:cs typeface="Arial" pitchFamily="34" charset="0"/>
              </a:rPr>
              <a:t>Daten:</a:t>
            </a:r>
          </a:p>
          <a:p>
            <a:r>
              <a:rPr lang="de-AT" altLang="de-DE" dirty="0">
                <a:latin typeface="Arial" pitchFamily="34" charset="0"/>
                <a:cs typeface="Arial" pitchFamily="34" charset="0"/>
              </a:rPr>
              <a:t>Direktorin:	</a:t>
            </a:r>
            <a:r>
              <a:rPr lang="de-AT" altLang="de-DE" dirty="0">
                <a:solidFill>
                  <a:srgbClr val="000000"/>
                </a:solidFill>
                <a:latin typeface="Arial" charset="0"/>
              </a:rPr>
              <a:t>Mag.</a:t>
            </a:r>
            <a:r>
              <a:rPr lang="de-DE" altLang="de-DE" baseline="30000" dirty="0">
                <a:solidFill>
                  <a:srgbClr val="000000"/>
                </a:solidFill>
                <a:latin typeface="Arial" charset="0"/>
              </a:rPr>
              <a:t>a</a:t>
            </a:r>
            <a:r>
              <a:rPr lang="de-AT" altLang="de-DE" baseline="30000" dirty="0">
                <a:solidFill>
                  <a:srgbClr val="000000"/>
                </a:solidFill>
                <a:latin typeface="Arial" charset="0"/>
              </a:rPr>
              <a:t> </a:t>
            </a:r>
            <a:r>
              <a:rPr lang="de-DE" altLang="de-DE" dirty="0">
                <a:solidFill>
                  <a:srgbClr val="000000"/>
                </a:solidFill>
                <a:latin typeface="Arial" charset="0"/>
              </a:rPr>
              <a:t> Barbara </a:t>
            </a:r>
            <a:r>
              <a:rPr lang="de-DE" altLang="de-DE" dirty="0" err="1">
                <a:solidFill>
                  <a:srgbClr val="000000"/>
                </a:solidFill>
                <a:latin typeface="Arial" charset="0"/>
              </a:rPr>
              <a:t>Tassatti</a:t>
            </a:r>
            <a:endParaRPr lang="de-AT" altLang="de-DE" dirty="0">
              <a:solidFill>
                <a:srgbClr val="000000"/>
              </a:solidFill>
              <a:latin typeface="Arial" charset="0"/>
            </a:endParaRPr>
          </a:p>
          <a:p>
            <a:r>
              <a:rPr lang="de-DE" altLang="de-DE" dirty="0">
                <a:latin typeface="Arial" pitchFamily="34" charset="0"/>
                <a:cs typeface="Arial" pitchFamily="34" charset="0"/>
              </a:rPr>
              <a:t>Adresse: 	</a:t>
            </a:r>
            <a:r>
              <a:rPr lang="de-AT" altLang="de-DE" dirty="0" err="1">
                <a:solidFill>
                  <a:srgbClr val="000000"/>
                </a:solidFill>
                <a:latin typeface="Arial" charset="0"/>
              </a:rPr>
              <a:t>Haunspergstraße</a:t>
            </a:r>
            <a:r>
              <a:rPr lang="de-AT" altLang="de-DE" dirty="0">
                <a:solidFill>
                  <a:srgbClr val="000000"/>
                </a:solidFill>
                <a:latin typeface="Arial" charset="0"/>
              </a:rPr>
              <a:t> 77,</a:t>
            </a:r>
          </a:p>
          <a:p>
            <a:r>
              <a:rPr lang="de-AT" altLang="de-DE" dirty="0">
                <a:solidFill>
                  <a:srgbClr val="000000"/>
                </a:solidFill>
                <a:latin typeface="Arial" charset="0"/>
              </a:rPr>
              <a:t>		5020 Salzburg</a:t>
            </a:r>
            <a:r>
              <a:rPr lang="de-DE" altLang="de-DE" dirty="0">
                <a:latin typeface="Arial" pitchFamily="34" charset="0"/>
                <a:cs typeface="Arial" pitchFamily="34" charset="0"/>
              </a:rPr>
              <a:t>			</a:t>
            </a:r>
          </a:p>
          <a:p>
            <a:r>
              <a:rPr lang="de-DE" altLang="de-DE" dirty="0">
                <a:latin typeface="Arial" pitchFamily="34" charset="0"/>
                <a:cs typeface="Arial" pitchFamily="34" charset="0"/>
              </a:rPr>
              <a:t>Telefon:		+43662-</a:t>
            </a:r>
            <a:r>
              <a:rPr lang="de-AT" altLang="de-DE" dirty="0">
                <a:solidFill>
                  <a:srgbClr val="000000"/>
                </a:solidFill>
                <a:latin typeface="Arial" charset="0"/>
              </a:rPr>
              <a:t>454970</a:t>
            </a:r>
          </a:p>
          <a:p>
            <a:pPr eaLnBrk="1" hangingPunct="1">
              <a:buFont typeface="Wingdings" pitchFamily="2" charset="2"/>
              <a:buNone/>
            </a:pPr>
            <a:r>
              <a:rPr lang="de-DE" altLang="de-DE" dirty="0">
                <a:latin typeface="Arial" pitchFamily="34" charset="0"/>
                <a:cs typeface="Arial" pitchFamily="34" charset="0"/>
              </a:rPr>
              <a:t>Email:		</a:t>
            </a:r>
            <a:r>
              <a:rPr lang="de-AT" altLang="de-DE" u="sng" dirty="0" err="1">
                <a:solidFill>
                  <a:srgbClr val="0000FF"/>
                </a:solidFill>
                <a:latin typeface="Arial" charset="0"/>
              </a:rPr>
              <a:t>office@musischesgymnasium.at</a:t>
            </a:r>
            <a:endParaRPr lang="de-AT" altLang="de-DE" u="sng" dirty="0">
              <a:solidFill>
                <a:srgbClr val="0000FF"/>
              </a:solidFill>
              <a:latin typeface="Arial" charset="0"/>
            </a:endParaRPr>
          </a:p>
          <a:p>
            <a:pPr eaLnBrk="1" hangingPunct="1">
              <a:buFont typeface="Wingdings" pitchFamily="2" charset="2"/>
              <a:buNone/>
            </a:pPr>
            <a:r>
              <a:rPr lang="de-AT" altLang="de-DE" dirty="0">
                <a:latin typeface="Arial" charset="0"/>
              </a:rPr>
              <a:t>Web:		 www.musischesgymnasium.at/</a:t>
            </a:r>
          </a:p>
          <a:p>
            <a:pPr eaLnBrk="1" hangingPunct="1">
              <a:buFont typeface="Wingdings" pitchFamily="2" charset="2"/>
              <a:buNone/>
            </a:pPr>
            <a:endParaRPr lang="de-AT" altLang="de-DE" sz="2000" dirty="0">
              <a:latin typeface="Arial" charset="0"/>
            </a:endParaRPr>
          </a:p>
        </p:txBody>
      </p:sp>
      <p:sp>
        <p:nvSpPr>
          <p:cNvPr id="3" name="Fußzeilenplatzhalter 2"/>
          <p:cNvSpPr>
            <a:spLocks noGrp="1"/>
          </p:cNvSpPr>
          <p:nvPr>
            <p:ph type="ftr" sz="quarter" idx="11"/>
          </p:nvPr>
        </p:nvSpPr>
        <p:spPr>
          <a:xfrm>
            <a:off x="3124200" y="6356350"/>
            <a:ext cx="5480248"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36032099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err="1">
                <a:solidFill>
                  <a:schemeClr val="tx2"/>
                </a:solidFill>
                <a:cs typeface="Arial" pitchFamily="34" charset="0"/>
              </a:rPr>
              <a:t>Borromäum</a:t>
            </a:r>
            <a:endParaRPr lang="de-AT" sz="2400" b="1" dirty="0">
              <a:solidFill>
                <a:schemeClr val="tx2"/>
              </a:solidFill>
              <a:cs typeface="Arial" pitchFamily="34" charset="0"/>
            </a:endParaRPr>
          </a:p>
          <a:p>
            <a:pPr algn="ctr" eaLnBrk="1" hangingPunct="1">
              <a:lnSpc>
                <a:spcPts val="2400"/>
              </a:lnSpc>
              <a:defRPr/>
            </a:pPr>
            <a:r>
              <a:rPr lang="de-AT" sz="2400" b="1" dirty="0">
                <a:solidFill>
                  <a:schemeClr val="tx2"/>
                </a:solidFill>
                <a:cs typeface="Arial" pitchFamily="34" charset="0"/>
              </a:rPr>
              <a:t>EB. Privatgymnasium Salzburg</a:t>
            </a:r>
          </a:p>
        </p:txBody>
      </p:sp>
      <p:sp>
        <p:nvSpPr>
          <p:cNvPr id="2" name="Rechteck 1"/>
          <p:cNvSpPr/>
          <p:nvPr/>
        </p:nvSpPr>
        <p:spPr>
          <a:xfrm>
            <a:off x="395536" y="1052736"/>
            <a:ext cx="8136904" cy="4496616"/>
          </a:xfrm>
          <a:prstGeom prst="rect">
            <a:avLst/>
          </a:prstGeom>
        </p:spPr>
        <p:txBody>
          <a:bodyPr wrap="square">
            <a:spAutoFit/>
          </a:bodyPr>
          <a:lstStyle/>
          <a:p>
            <a:pPr eaLnBrk="1" hangingPunct="1">
              <a:lnSpc>
                <a:spcPct val="90000"/>
              </a:lnSpc>
              <a:buFontTx/>
              <a:buNone/>
            </a:pPr>
            <a:r>
              <a:rPr lang="de-DE" altLang="de-DE" sz="2000" dirty="0">
                <a:latin typeface="Arial" panose="020B0604020202020204" pitchFamily="34" charset="0"/>
                <a:cs typeface="Arial" panose="020B0604020202020204" pitchFamily="34" charset="0"/>
              </a:rPr>
              <a:t>Schultyp: humanistisch-neusprachliches Gymnasium für Knaben und Mädchen ab Schuljahr 20/21 </a:t>
            </a:r>
          </a:p>
          <a:p>
            <a:pPr eaLnBrk="1" hangingPunct="1">
              <a:lnSpc>
                <a:spcPct val="90000"/>
              </a:lnSpc>
              <a:buFontTx/>
              <a:buNone/>
            </a:pPr>
            <a:endParaRPr lang="de-DE" altLang="de-DE" sz="2000" b="1" dirty="0">
              <a:latin typeface="Arial" panose="020B0604020202020204" pitchFamily="34" charset="0"/>
              <a:cs typeface="Arial" panose="020B0604020202020204" pitchFamily="34" charset="0"/>
            </a:endParaRPr>
          </a:p>
          <a:p>
            <a:pPr eaLnBrk="1" hangingPunct="1">
              <a:lnSpc>
                <a:spcPct val="90000"/>
              </a:lnSpc>
            </a:pPr>
            <a:r>
              <a:rPr lang="de-DE" altLang="de-DE" sz="2000" dirty="0" err="1">
                <a:latin typeface="Arial" panose="020B0604020202020204" pitchFamily="34" charset="0"/>
                <a:cs typeface="Arial" panose="020B0604020202020204" pitchFamily="34" charset="0"/>
              </a:rPr>
              <a:t>Schulerhalter</a:t>
            </a:r>
            <a:r>
              <a:rPr lang="de-DE" altLang="de-DE" sz="2000" dirty="0">
                <a:latin typeface="Arial" panose="020B0604020202020204" pitchFamily="34" charset="0"/>
                <a:cs typeface="Arial" panose="020B0604020202020204" pitchFamily="34" charset="0"/>
              </a:rPr>
              <a:t>:</a:t>
            </a:r>
          </a:p>
          <a:p>
            <a:pPr marL="342900" indent="-342900" eaLnBrk="1" hangingPunct="1">
              <a:lnSpc>
                <a:spcPct val="90000"/>
              </a:lnSpc>
              <a:buFont typeface="Arial" pitchFamily="34" charset="0"/>
              <a:buChar char="•"/>
            </a:pPr>
            <a:r>
              <a:rPr lang="de-DE" altLang="de-DE" sz="2000" dirty="0">
                <a:latin typeface="Arial" panose="020B0604020202020204" pitchFamily="34" charset="0"/>
                <a:cs typeface="Arial" panose="020B0604020202020204" pitchFamily="34" charset="0"/>
              </a:rPr>
              <a:t>Erzdiözese Salzburg</a:t>
            </a:r>
          </a:p>
          <a:p>
            <a:pPr eaLnBrk="1" hangingPunct="1">
              <a:lnSpc>
                <a:spcPct val="90000"/>
              </a:lnSpc>
              <a:buFontTx/>
              <a:buNone/>
            </a:pPr>
            <a:endParaRPr lang="de-DE" altLang="de-DE" sz="2000" dirty="0">
              <a:latin typeface="Arial" panose="020B0604020202020204" pitchFamily="34" charset="0"/>
              <a:cs typeface="Arial" panose="020B0604020202020204" pitchFamily="34" charset="0"/>
            </a:endParaRPr>
          </a:p>
          <a:p>
            <a:pPr eaLnBrk="1" hangingPunct="1">
              <a:lnSpc>
                <a:spcPct val="90000"/>
              </a:lnSpc>
            </a:pPr>
            <a:r>
              <a:rPr lang="de-DE" altLang="de-DE" sz="2000" dirty="0">
                <a:latin typeface="Arial" panose="020B0604020202020204" pitchFamily="34" charset="0"/>
                <a:cs typeface="Arial" panose="020B0604020202020204" pitchFamily="34" charset="0"/>
              </a:rPr>
              <a:t>Schwerpunkte:</a:t>
            </a:r>
          </a:p>
          <a:p>
            <a:pPr marL="342900" indent="-342900" eaLnBrk="1" hangingPunct="1">
              <a:lnSpc>
                <a:spcPct val="90000"/>
              </a:lnSpc>
              <a:buFont typeface="Arial" pitchFamily="34" charset="0"/>
              <a:buChar char="•"/>
            </a:pPr>
            <a:r>
              <a:rPr lang="de-DE" altLang="de-DE" sz="2000" dirty="0">
                <a:latin typeface="Arial" panose="020B0604020202020204" pitchFamily="34" charset="0"/>
                <a:cs typeface="Arial" panose="020B0604020202020204" pitchFamily="34" charset="0"/>
              </a:rPr>
              <a:t>Natur und Technik</a:t>
            </a:r>
          </a:p>
          <a:p>
            <a:pPr marL="342900" indent="-342900" eaLnBrk="1" hangingPunct="1">
              <a:lnSpc>
                <a:spcPct val="90000"/>
              </a:lnSpc>
              <a:buFont typeface="Arial" pitchFamily="34" charset="0"/>
              <a:buChar char="•"/>
            </a:pPr>
            <a:r>
              <a:rPr lang="de-DE" altLang="de-DE" sz="2000" dirty="0">
                <a:latin typeface="Arial" panose="020B0604020202020204" pitchFamily="34" charset="0"/>
                <a:cs typeface="Arial" panose="020B0604020202020204" pitchFamily="34" charset="0"/>
              </a:rPr>
              <a:t>Musik (Unter- und Oberstufe)</a:t>
            </a:r>
          </a:p>
          <a:p>
            <a:pPr eaLnBrk="1" hangingPunct="1">
              <a:lnSpc>
                <a:spcPct val="90000"/>
              </a:lnSpc>
              <a:buFontTx/>
              <a:buNone/>
            </a:pPr>
            <a:endParaRPr lang="de-DE" altLang="de-DE" sz="2000" dirty="0">
              <a:latin typeface="Arial" panose="020B0604020202020204" pitchFamily="34" charset="0"/>
              <a:cs typeface="Arial" panose="020B0604020202020204" pitchFamily="34" charset="0"/>
            </a:endParaRPr>
          </a:p>
          <a:p>
            <a:pPr eaLnBrk="1" hangingPunct="1">
              <a:lnSpc>
                <a:spcPct val="90000"/>
              </a:lnSpc>
              <a:buFontTx/>
              <a:buNone/>
            </a:pPr>
            <a:r>
              <a:rPr lang="de-DE" altLang="de-DE" sz="2000" dirty="0">
                <a:latin typeface="Arial" panose="020B0604020202020204" pitchFamily="34" charset="0"/>
                <a:cs typeface="Arial" panose="020B0604020202020204" pitchFamily="34" charset="0"/>
              </a:rPr>
              <a:t>Sprachen:</a:t>
            </a:r>
          </a:p>
          <a:p>
            <a:pPr marL="342900" indent="-342900" eaLnBrk="1" hangingPunct="1">
              <a:lnSpc>
                <a:spcPct val="90000"/>
              </a:lnSpc>
              <a:buFont typeface="Arial" pitchFamily="34" charset="0"/>
              <a:buChar char="•"/>
            </a:pPr>
            <a:r>
              <a:rPr lang="de-AT" sz="2000" dirty="0">
                <a:latin typeface="Helvetica"/>
              </a:rPr>
              <a:t>ab 1. Klasse: Englisch</a:t>
            </a:r>
          </a:p>
          <a:p>
            <a:pPr marL="342900" indent="-342900" eaLnBrk="1" hangingPunct="1">
              <a:lnSpc>
                <a:spcPct val="90000"/>
              </a:lnSpc>
              <a:buFont typeface="Arial" pitchFamily="34" charset="0"/>
              <a:buChar char="•"/>
            </a:pPr>
            <a:r>
              <a:rPr lang="de-AT" sz="2000" dirty="0">
                <a:latin typeface="Helvetica"/>
              </a:rPr>
              <a:t>ab 3. Klasse: Latein</a:t>
            </a:r>
          </a:p>
          <a:p>
            <a:pPr marL="342900" indent="-342900" eaLnBrk="1" hangingPunct="1">
              <a:lnSpc>
                <a:spcPct val="90000"/>
              </a:lnSpc>
              <a:buFont typeface="Arial" pitchFamily="34" charset="0"/>
              <a:buChar char="•"/>
            </a:pPr>
            <a:r>
              <a:rPr lang="de-AT" sz="2000" dirty="0">
                <a:latin typeface="Helvetica"/>
              </a:rPr>
              <a:t>ab 5. Klasse: Spanisch oder Griechisch</a:t>
            </a:r>
          </a:p>
          <a:p>
            <a:pPr marL="342900" indent="-342900" eaLnBrk="1" hangingPunct="1">
              <a:lnSpc>
                <a:spcPct val="90000"/>
              </a:lnSpc>
              <a:buFont typeface="Arial" pitchFamily="34" charset="0"/>
              <a:buChar char="•"/>
            </a:pPr>
            <a:r>
              <a:rPr lang="de-AT" sz="2000" dirty="0">
                <a:latin typeface="Helvetica"/>
              </a:rPr>
              <a:t>ab 6. Klasse: Französisch (als Wahlpflichtfach)</a:t>
            </a:r>
          </a:p>
          <a:p>
            <a:pPr marL="285750" indent="-285750" eaLnBrk="1" hangingPunct="1">
              <a:lnSpc>
                <a:spcPct val="90000"/>
              </a:lnSpc>
              <a:buFont typeface="Arial" pitchFamily="34" charset="0"/>
              <a:buChar char="•"/>
            </a:pPr>
            <a:endParaRPr lang="de-DE" altLang="de-DE" b="1" dirty="0">
              <a:latin typeface="Arial" panose="020B0604020202020204" pitchFamily="34" charset="0"/>
              <a:cs typeface="Arial" panose="020B0604020202020204" pitchFamily="34" charset="0"/>
            </a:endParaRPr>
          </a:p>
        </p:txBody>
      </p:sp>
      <p:sp>
        <p:nvSpPr>
          <p:cNvPr id="3" name="Fußzeilenplatzhalter 2"/>
          <p:cNvSpPr>
            <a:spLocks noGrp="1"/>
          </p:cNvSpPr>
          <p:nvPr>
            <p:ph type="ftr" sz="quarter" idx="11"/>
          </p:nvPr>
        </p:nvSpPr>
        <p:spPr>
          <a:xfrm>
            <a:off x="3124200" y="6356350"/>
            <a:ext cx="5408240"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4128966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9209"/>
            <a:ext cx="8229600" cy="1143000"/>
          </a:xfrm>
        </p:spPr>
        <p:txBody>
          <a:bodyPr/>
          <a:lstStyle/>
          <a:p>
            <a:r>
              <a:rPr lang="de-AT" sz="2400" b="1" dirty="0" err="1">
                <a:solidFill>
                  <a:schemeClr val="tx2"/>
                </a:solidFill>
                <a:latin typeface="Arial" pitchFamily="34" charset="0"/>
                <a:cs typeface="Arial" pitchFamily="34" charset="0"/>
              </a:rPr>
              <a:t>Borromäum</a:t>
            </a:r>
            <a:br>
              <a:rPr lang="de-AT" sz="2400" b="1" dirty="0">
                <a:solidFill>
                  <a:schemeClr val="tx2"/>
                </a:solidFill>
                <a:latin typeface="Arial" pitchFamily="34" charset="0"/>
                <a:cs typeface="Arial" pitchFamily="34" charset="0"/>
              </a:rPr>
            </a:br>
            <a:r>
              <a:rPr lang="de-AT" sz="2400" b="1" dirty="0">
                <a:solidFill>
                  <a:schemeClr val="tx2"/>
                </a:solidFill>
                <a:latin typeface="Arial" pitchFamily="34" charset="0"/>
                <a:cs typeface="Arial" pitchFamily="34" charset="0"/>
              </a:rPr>
              <a:t>EB. Privatgymnasium Salzburg</a:t>
            </a:r>
          </a:p>
        </p:txBody>
      </p:sp>
      <p:sp>
        <p:nvSpPr>
          <p:cNvPr id="3" name="Inhaltsplatzhalter 2"/>
          <p:cNvSpPr>
            <a:spLocks noGrp="1"/>
          </p:cNvSpPr>
          <p:nvPr>
            <p:ph sz="half" idx="1"/>
          </p:nvPr>
        </p:nvSpPr>
        <p:spPr>
          <a:xfrm>
            <a:off x="611560" y="1268760"/>
            <a:ext cx="7992888" cy="4425355"/>
          </a:xfrm>
        </p:spPr>
        <p:txBody>
          <a:bodyPr/>
          <a:lstStyle/>
          <a:p>
            <a:pPr marL="0" lvl="0" indent="0" eaLnBrk="1" hangingPunct="1">
              <a:spcBef>
                <a:spcPct val="0"/>
              </a:spcBef>
              <a:buNone/>
            </a:pPr>
            <a:r>
              <a:rPr lang="de-DE" altLang="de-DE" sz="2000" dirty="0">
                <a:solidFill>
                  <a:srgbClr val="FF0000"/>
                </a:solidFill>
                <a:latin typeface="Arial" panose="020B0604020202020204" pitchFamily="34" charset="0"/>
                <a:cs typeface="Arial" panose="020B0604020202020204" pitchFamily="34" charset="0"/>
              </a:rPr>
              <a:t>Tagesheim:</a:t>
            </a:r>
            <a:r>
              <a:rPr lang="de-DE" altLang="de-DE" sz="2000" dirty="0">
                <a:solidFill>
                  <a:schemeClr val="tx2"/>
                </a:solidFill>
                <a:latin typeface="Arial" panose="020B0604020202020204" pitchFamily="34" charset="0"/>
                <a:cs typeface="Arial" panose="020B0604020202020204" pitchFamily="34" charset="0"/>
              </a:rPr>
              <a:t>	</a:t>
            </a:r>
            <a:r>
              <a:rPr lang="de-DE" altLang="de-DE" sz="2000" dirty="0">
                <a:latin typeface="Arial" panose="020B0604020202020204" pitchFamily="34" charset="0"/>
                <a:cs typeface="Arial" panose="020B0604020202020204" pitchFamily="34" charset="0"/>
              </a:rPr>
              <a:t>bis 17 Uhr</a:t>
            </a:r>
          </a:p>
          <a:p>
            <a:pPr marL="0" lvl="0" indent="0" eaLnBrk="1" hangingPunct="1">
              <a:spcBef>
                <a:spcPct val="0"/>
              </a:spcBef>
              <a:buNone/>
            </a:pPr>
            <a:endParaRPr lang="de-DE" altLang="de-DE" sz="2000" dirty="0">
              <a:solidFill>
                <a:schemeClr val="tx2"/>
              </a:solidFill>
              <a:latin typeface="Arial" panose="020B0604020202020204" pitchFamily="34" charset="0"/>
              <a:cs typeface="Arial" panose="020B0604020202020204" pitchFamily="34" charset="0"/>
            </a:endParaRPr>
          </a:p>
          <a:p>
            <a:pPr marL="0" lvl="0" indent="0" eaLnBrk="1" hangingPunct="1">
              <a:spcBef>
                <a:spcPct val="0"/>
              </a:spcBef>
              <a:buNone/>
            </a:pPr>
            <a:r>
              <a:rPr lang="de-DE" altLang="de-DE" sz="2000" dirty="0">
                <a:solidFill>
                  <a:schemeClr val="tx2"/>
                </a:solidFill>
                <a:latin typeface="Arial" panose="020B0604020202020204" pitchFamily="34" charset="0"/>
                <a:cs typeface="Arial" panose="020B0604020202020204" pitchFamily="34" charset="0"/>
              </a:rPr>
              <a:t>Wichtige Termine:</a:t>
            </a:r>
          </a:p>
          <a:p>
            <a:pPr marL="0" lvl="0" indent="0" eaLnBrk="1" hangingPunct="1">
              <a:spcBef>
                <a:spcPct val="0"/>
              </a:spcBef>
              <a:buNone/>
            </a:pPr>
            <a:r>
              <a:rPr lang="de-DE" altLang="de-DE" sz="2000" dirty="0">
                <a:latin typeface="Arial" panose="020B0604020202020204" pitchFamily="34" charset="0"/>
                <a:cs typeface="Arial" panose="020B0604020202020204" pitchFamily="34" charset="0"/>
              </a:rPr>
              <a:t>Tag der offenen Tür:	08.11.2019 (09:00 bis 13:00 Uhr)</a:t>
            </a:r>
          </a:p>
          <a:p>
            <a:pPr marL="0" lvl="0" indent="0" eaLnBrk="1" hangingPunct="1">
              <a:spcBef>
                <a:spcPct val="0"/>
              </a:spcBef>
              <a:buNone/>
            </a:pPr>
            <a:r>
              <a:rPr lang="de-DE" altLang="de-DE" sz="2000" dirty="0">
                <a:latin typeface="Arial" panose="020B0604020202020204" pitchFamily="34" charset="0"/>
                <a:cs typeface="Arial" panose="020B0604020202020204" pitchFamily="34" charset="0"/>
              </a:rPr>
              <a:t>			Anmeldungen werden schon entgegen 				genommen.</a:t>
            </a:r>
          </a:p>
          <a:p>
            <a:pPr marL="0" lvl="0" indent="0" eaLnBrk="1" hangingPunct="1">
              <a:spcBef>
                <a:spcPct val="0"/>
              </a:spcBef>
              <a:buNone/>
            </a:pPr>
            <a:endParaRPr lang="de-DE" altLang="de-DE" sz="2000" u="sng" dirty="0">
              <a:solidFill>
                <a:prstClr val="black"/>
              </a:solidFill>
              <a:latin typeface="Arial" pitchFamily="34" charset="0"/>
              <a:cs typeface="Arial" pitchFamily="34" charset="0"/>
            </a:endParaRPr>
          </a:p>
          <a:p>
            <a:pPr marL="0" lvl="0" indent="0" eaLnBrk="1" hangingPunct="1">
              <a:spcBef>
                <a:spcPct val="0"/>
              </a:spcBef>
              <a:buNone/>
            </a:pPr>
            <a:r>
              <a:rPr lang="de-DE" altLang="de-DE" sz="2000" dirty="0">
                <a:solidFill>
                  <a:schemeClr val="tx2"/>
                </a:solidFill>
                <a:latin typeface="Arial" pitchFamily="34" charset="0"/>
                <a:cs typeface="Arial" pitchFamily="34" charset="0"/>
              </a:rPr>
              <a:t>Daten:</a:t>
            </a:r>
          </a:p>
          <a:p>
            <a:pPr marL="0" lvl="0" indent="0" eaLnBrk="1" hangingPunct="1">
              <a:spcBef>
                <a:spcPct val="0"/>
              </a:spcBef>
              <a:buNone/>
            </a:pPr>
            <a:r>
              <a:rPr lang="de-AT" altLang="de-DE" sz="2000" dirty="0">
                <a:solidFill>
                  <a:prstClr val="black"/>
                </a:solidFill>
                <a:latin typeface="Arial" pitchFamily="34" charset="0"/>
                <a:cs typeface="Arial" pitchFamily="34" charset="0"/>
              </a:rPr>
              <a:t>Direktor:	</a:t>
            </a:r>
            <a:r>
              <a:rPr lang="de-DE" altLang="de-DE" sz="2000" dirty="0">
                <a:solidFill>
                  <a:prstClr val="black"/>
                </a:solidFill>
                <a:latin typeface="Arial" charset="0"/>
              </a:rPr>
              <a:t>Dir. </a:t>
            </a:r>
            <a:r>
              <a:rPr lang="de-DE" altLang="de-DE" sz="2000" dirty="0" err="1">
                <a:solidFill>
                  <a:prstClr val="black"/>
                </a:solidFill>
                <a:latin typeface="Arial" charset="0"/>
              </a:rPr>
              <a:t>Mag.Winfried</a:t>
            </a:r>
            <a:r>
              <a:rPr lang="de-DE" altLang="de-DE" sz="2000" dirty="0">
                <a:solidFill>
                  <a:prstClr val="black"/>
                </a:solidFill>
                <a:latin typeface="Arial" charset="0"/>
              </a:rPr>
              <a:t> </a:t>
            </a:r>
            <a:r>
              <a:rPr lang="de-DE" altLang="de-DE" sz="2000" dirty="0" err="1">
                <a:solidFill>
                  <a:prstClr val="black"/>
                </a:solidFill>
                <a:latin typeface="Arial" charset="0"/>
              </a:rPr>
              <a:t>Penninger</a:t>
            </a:r>
            <a:endParaRPr lang="de-AT" altLang="de-DE" sz="2000" dirty="0">
              <a:solidFill>
                <a:srgbClr val="000000"/>
              </a:solidFill>
              <a:latin typeface="Arial" charset="0"/>
            </a:endParaRPr>
          </a:p>
          <a:p>
            <a:pPr marL="0" lvl="0" indent="0" eaLnBrk="1" hangingPunct="1">
              <a:spcBef>
                <a:spcPct val="0"/>
              </a:spcBef>
              <a:buNone/>
            </a:pPr>
            <a:r>
              <a:rPr lang="de-DE" altLang="de-DE" sz="2000" dirty="0">
                <a:solidFill>
                  <a:prstClr val="black"/>
                </a:solidFill>
                <a:latin typeface="Arial" pitchFamily="34" charset="0"/>
                <a:cs typeface="Arial" pitchFamily="34" charset="0"/>
              </a:rPr>
              <a:t>Adresse: 	</a:t>
            </a:r>
            <a:r>
              <a:rPr lang="de-DE" altLang="de-DE" sz="2000" dirty="0" err="1">
                <a:solidFill>
                  <a:prstClr val="black"/>
                </a:solidFill>
                <a:latin typeface="Arial" charset="0"/>
              </a:rPr>
              <a:t>Gaisbergstraße</a:t>
            </a:r>
            <a:r>
              <a:rPr lang="de-DE" altLang="de-DE" sz="2000" dirty="0">
                <a:solidFill>
                  <a:prstClr val="black"/>
                </a:solidFill>
                <a:latin typeface="Arial" charset="0"/>
              </a:rPr>
              <a:t> 7</a:t>
            </a:r>
            <a:br>
              <a:rPr lang="de-DE" altLang="de-DE" sz="2000" dirty="0">
                <a:solidFill>
                  <a:prstClr val="black"/>
                </a:solidFill>
                <a:latin typeface="Arial" charset="0"/>
              </a:rPr>
            </a:br>
            <a:r>
              <a:rPr lang="de-DE" altLang="de-DE" sz="2000" dirty="0">
                <a:solidFill>
                  <a:prstClr val="black"/>
                </a:solidFill>
                <a:latin typeface="Arial" charset="0"/>
              </a:rPr>
              <a:t>		5020 Salzburg </a:t>
            </a:r>
            <a:r>
              <a:rPr lang="de-DE" altLang="de-DE" sz="2000" dirty="0">
                <a:solidFill>
                  <a:prstClr val="black"/>
                </a:solidFill>
                <a:latin typeface="Arial" pitchFamily="34" charset="0"/>
                <a:cs typeface="Arial" pitchFamily="34" charset="0"/>
              </a:rPr>
              <a:t>			</a:t>
            </a:r>
          </a:p>
          <a:p>
            <a:pPr marL="0" lvl="0" indent="0" eaLnBrk="1" hangingPunct="1">
              <a:spcBef>
                <a:spcPct val="0"/>
              </a:spcBef>
              <a:buNone/>
            </a:pPr>
            <a:r>
              <a:rPr lang="de-DE" altLang="de-DE" sz="2000" dirty="0">
                <a:solidFill>
                  <a:prstClr val="black"/>
                </a:solidFill>
                <a:latin typeface="Arial" pitchFamily="34" charset="0"/>
                <a:cs typeface="Arial" pitchFamily="34" charset="0"/>
              </a:rPr>
              <a:t>Telefon:	</a:t>
            </a:r>
            <a:r>
              <a:rPr lang="de-DE" altLang="de-DE" sz="2000" dirty="0">
                <a:solidFill>
                  <a:prstClr val="black"/>
                </a:solidFill>
                <a:latin typeface="Arial" charset="0"/>
              </a:rPr>
              <a:t> 	+43/(0)662/8047-6800 </a:t>
            </a:r>
          </a:p>
          <a:p>
            <a:pPr marL="0" lvl="0" indent="0" eaLnBrk="1" hangingPunct="1">
              <a:spcBef>
                <a:spcPct val="0"/>
              </a:spcBef>
              <a:buNone/>
            </a:pPr>
            <a:r>
              <a:rPr lang="de-DE" altLang="de-DE" sz="2000" dirty="0">
                <a:solidFill>
                  <a:prstClr val="black"/>
                </a:solidFill>
                <a:latin typeface="Arial" charset="0"/>
              </a:rPr>
              <a:t>Mail:		</a:t>
            </a:r>
            <a:r>
              <a:rPr lang="de-DE" altLang="de-DE" sz="2000" dirty="0">
                <a:solidFill>
                  <a:prstClr val="black"/>
                </a:solidFill>
                <a:latin typeface="Arial" charset="0"/>
                <a:hlinkClick r:id="rId2"/>
              </a:rPr>
              <a:t>direktion@borromaeum.at</a:t>
            </a:r>
            <a:endParaRPr lang="de-DE" altLang="de-DE" sz="2000" dirty="0">
              <a:solidFill>
                <a:prstClr val="black"/>
              </a:solidFill>
              <a:latin typeface="Arial" charset="0"/>
            </a:endParaRPr>
          </a:p>
          <a:p>
            <a:pPr marL="0" lvl="0" indent="0" eaLnBrk="1" hangingPunct="1">
              <a:spcBef>
                <a:spcPct val="0"/>
              </a:spcBef>
              <a:buNone/>
            </a:pPr>
            <a:r>
              <a:rPr lang="de-AT" altLang="de-DE" sz="2000" dirty="0">
                <a:solidFill>
                  <a:prstClr val="black"/>
                </a:solidFill>
                <a:latin typeface="Arial" charset="0"/>
              </a:rPr>
              <a:t>Web:		www.borromaeum.at</a:t>
            </a:r>
          </a:p>
          <a:p>
            <a:endParaRPr lang="de-AT" dirty="0"/>
          </a:p>
        </p:txBody>
      </p:sp>
      <p:sp>
        <p:nvSpPr>
          <p:cNvPr id="4" name="Fußzeilenplatzhalter 3"/>
          <p:cNvSpPr>
            <a:spLocks noGrp="1"/>
          </p:cNvSpPr>
          <p:nvPr>
            <p:ph type="ftr" sz="quarter" idx="11"/>
          </p:nvPr>
        </p:nvSpPr>
        <p:spPr>
          <a:xfrm>
            <a:off x="3124200" y="6356350"/>
            <a:ext cx="5408240"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2760319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Privatgymnasium der Herz-Jesu-Missionare</a:t>
            </a:r>
          </a:p>
        </p:txBody>
      </p:sp>
      <p:sp>
        <p:nvSpPr>
          <p:cNvPr id="2" name="Rechteck 1"/>
          <p:cNvSpPr/>
          <p:nvPr/>
        </p:nvSpPr>
        <p:spPr>
          <a:xfrm>
            <a:off x="611560" y="1052736"/>
            <a:ext cx="7992888" cy="5262979"/>
          </a:xfrm>
          <a:prstGeom prst="rect">
            <a:avLst/>
          </a:prstGeom>
        </p:spPr>
        <p:txBody>
          <a:bodyPr wrap="square">
            <a:spAutoFit/>
          </a:bodyPr>
          <a:lstStyle/>
          <a:p>
            <a:pPr eaLnBrk="1" hangingPunct="1">
              <a:lnSpc>
                <a:spcPct val="80000"/>
              </a:lnSpc>
              <a:buFontTx/>
              <a:buNone/>
            </a:pPr>
            <a:r>
              <a:rPr lang="de-DE" altLang="de-DE" sz="2000" dirty="0">
                <a:latin typeface="Arial" panose="020B0604020202020204" pitchFamily="34" charset="0"/>
                <a:cs typeface="Arial" panose="020B0604020202020204" pitchFamily="34" charset="0"/>
              </a:rPr>
              <a:t>Gymnasium mit Tagesheim und Internat</a:t>
            </a:r>
          </a:p>
          <a:p>
            <a:pPr eaLnBrk="1" hangingPunct="1">
              <a:lnSpc>
                <a:spcPct val="80000"/>
              </a:lnSpc>
              <a:buFontTx/>
              <a:buNone/>
            </a:pPr>
            <a:endParaRPr lang="de-DE" altLang="de-DE" sz="2000" dirty="0">
              <a:latin typeface="Arial" panose="020B0604020202020204" pitchFamily="34" charset="0"/>
              <a:cs typeface="Arial" panose="020B0604020202020204" pitchFamily="34" charset="0"/>
            </a:endParaRPr>
          </a:p>
          <a:p>
            <a:pPr eaLnBrk="1" hangingPunct="1">
              <a:lnSpc>
                <a:spcPct val="80000"/>
              </a:lnSpc>
              <a:buFontTx/>
              <a:buNone/>
            </a:pPr>
            <a:r>
              <a:rPr lang="de-DE" altLang="de-DE" sz="2000" dirty="0">
                <a:latin typeface="Arial" panose="020B0604020202020204" pitchFamily="34" charset="0"/>
                <a:cs typeface="Arial" panose="020B0604020202020204" pitchFamily="34" charset="0"/>
              </a:rPr>
              <a:t>Sprachen:</a:t>
            </a:r>
          </a:p>
          <a:p>
            <a:pPr eaLnBrk="1" hangingPunct="1">
              <a:lnSpc>
                <a:spcPct val="80000"/>
              </a:lnSpc>
              <a:buFontTx/>
              <a:buNone/>
            </a:pPr>
            <a:endParaRPr lang="de-DE" altLang="de-DE" sz="2000" dirty="0">
              <a:latin typeface="Arial" panose="020B0604020202020204" pitchFamily="34" charset="0"/>
              <a:cs typeface="Arial" panose="020B0604020202020204" pitchFamily="34" charset="0"/>
            </a:endParaRPr>
          </a:p>
          <a:p>
            <a:pPr marL="342900" indent="-342900" eaLnBrk="1" hangingPunct="1">
              <a:lnSpc>
                <a:spcPct val="80000"/>
              </a:lnSpc>
              <a:buFont typeface="Arial" pitchFamily="34" charset="0"/>
              <a:buChar char="•"/>
            </a:pPr>
            <a:r>
              <a:rPr lang="de-DE" altLang="de-DE" sz="2000" dirty="0">
                <a:latin typeface="Arial" panose="020B0604020202020204" pitchFamily="34" charset="0"/>
                <a:cs typeface="Arial" panose="020B0604020202020204" pitchFamily="34" charset="0"/>
              </a:rPr>
              <a:t>Englisch ab der 1. Klasse</a:t>
            </a:r>
          </a:p>
          <a:p>
            <a:pPr marL="342900" indent="-342900" eaLnBrk="1" hangingPunct="1">
              <a:lnSpc>
                <a:spcPct val="80000"/>
              </a:lnSpc>
              <a:buFont typeface="Arial" pitchFamily="34" charset="0"/>
              <a:buChar char="•"/>
            </a:pPr>
            <a:r>
              <a:rPr lang="de-DE" altLang="de-DE" sz="2000" dirty="0">
                <a:latin typeface="Arial" panose="020B0604020202020204" pitchFamily="34" charset="0"/>
                <a:cs typeface="Arial" panose="020B0604020202020204" pitchFamily="34" charset="0"/>
              </a:rPr>
              <a:t>Latein ab der der 3. Klasse</a:t>
            </a:r>
          </a:p>
          <a:p>
            <a:pPr marL="342900" indent="-342900" eaLnBrk="1" hangingPunct="1">
              <a:lnSpc>
                <a:spcPct val="80000"/>
              </a:lnSpc>
              <a:buFont typeface="Arial" pitchFamily="34" charset="0"/>
              <a:buChar char="•"/>
            </a:pPr>
            <a:r>
              <a:rPr lang="de-DE" altLang="de-DE" sz="2000" dirty="0">
                <a:latin typeface="Arial" panose="020B0604020202020204" pitchFamily="34" charset="0"/>
                <a:cs typeface="Arial" panose="020B0604020202020204" pitchFamily="34" charset="0"/>
              </a:rPr>
              <a:t>Französisch, Spanisch oder Griechisch ab der 5. Klasse</a:t>
            </a:r>
          </a:p>
          <a:p>
            <a:pPr marL="342900" indent="-342900" eaLnBrk="1" hangingPunct="1">
              <a:lnSpc>
                <a:spcPct val="80000"/>
              </a:lnSpc>
              <a:buFont typeface="Arial" pitchFamily="34" charset="0"/>
              <a:buChar char="•"/>
            </a:pPr>
            <a:r>
              <a:rPr lang="de-DE" altLang="de-DE" sz="2000" dirty="0">
                <a:latin typeface="Arial" panose="020B0604020202020204" pitchFamily="34" charset="0"/>
                <a:cs typeface="Arial" panose="020B0604020202020204" pitchFamily="34" charset="0"/>
              </a:rPr>
              <a:t>Italienisch oder Russisch ab der 6. Klasse</a:t>
            </a:r>
          </a:p>
          <a:p>
            <a:pPr eaLnBrk="1" hangingPunct="1">
              <a:lnSpc>
                <a:spcPct val="80000"/>
              </a:lnSpc>
              <a:buClr>
                <a:srgbClr val="0000FF"/>
              </a:buClr>
              <a:buFont typeface="Wingdings" pitchFamily="2" charset="2"/>
              <a:buChar char="§"/>
            </a:pPr>
            <a:endParaRPr lang="de-DE" altLang="de-DE" sz="2000" dirty="0">
              <a:latin typeface="Calibri" pitchFamily="34" charset="0"/>
            </a:endParaRPr>
          </a:p>
          <a:p>
            <a:pPr eaLnBrk="1" hangingPunct="1">
              <a:lnSpc>
                <a:spcPct val="80000"/>
              </a:lnSpc>
              <a:buClr>
                <a:srgbClr val="0000FF"/>
              </a:buClr>
              <a:buFont typeface="Wingdings" pitchFamily="2" charset="2"/>
              <a:buChar char="§"/>
            </a:pPr>
            <a:endParaRPr lang="de-DE" altLang="de-DE" sz="2000" dirty="0">
              <a:latin typeface="Calibri" pitchFamily="34" charset="0"/>
            </a:endParaRPr>
          </a:p>
          <a:p>
            <a:pPr eaLnBrk="1" hangingPunct="1">
              <a:lnSpc>
                <a:spcPct val="80000"/>
              </a:lnSpc>
            </a:pPr>
            <a:r>
              <a:rPr lang="de-DE" altLang="de-DE" sz="2000" dirty="0">
                <a:latin typeface="Arial" pitchFamily="34" charset="0"/>
                <a:cs typeface="Arial" pitchFamily="34" charset="0"/>
              </a:rPr>
              <a:t>Weitere Fachbereiche beispielsweise: </a:t>
            </a:r>
          </a:p>
          <a:p>
            <a:pPr eaLnBrk="1" hangingPunct="1">
              <a:lnSpc>
                <a:spcPct val="80000"/>
              </a:lnSpc>
            </a:pPr>
            <a:endParaRPr lang="de-DE" altLang="de-DE" sz="2000" dirty="0">
              <a:latin typeface="Arial" pitchFamily="34" charset="0"/>
              <a:cs typeface="Arial" pitchFamily="34" charset="0"/>
            </a:endParaRPr>
          </a:p>
          <a:p>
            <a:pPr marL="342900" indent="-342900" eaLnBrk="1" hangingPunct="1">
              <a:lnSpc>
                <a:spcPct val="80000"/>
              </a:lnSpc>
              <a:buFont typeface="Arial" pitchFamily="34" charset="0"/>
              <a:buChar char="•"/>
            </a:pPr>
            <a:r>
              <a:rPr lang="de-DE" altLang="de-DE" sz="2000" dirty="0">
                <a:latin typeface="Arial" pitchFamily="34" charset="0"/>
                <a:cs typeface="Arial" pitchFamily="34" charset="0"/>
              </a:rPr>
              <a:t>Astronomie </a:t>
            </a:r>
          </a:p>
          <a:p>
            <a:pPr marL="342900" indent="-342900" eaLnBrk="1" hangingPunct="1">
              <a:lnSpc>
                <a:spcPct val="80000"/>
              </a:lnSpc>
              <a:buFont typeface="Arial" pitchFamily="34" charset="0"/>
              <a:buChar char="•"/>
            </a:pPr>
            <a:r>
              <a:rPr lang="de-DE" altLang="de-DE" sz="2000" dirty="0">
                <a:latin typeface="Arial" pitchFamily="34" charset="0"/>
                <a:cs typeface="Arial" pitchFamily="34" charset="0"/>
              </a:rPr>
              <a:t>Bewegung und Sport </a:t>
            </a:r>
          </a:p>
          <a:p>
            <a:pPr marL="342900" indent="-342900" eaLnBrk="1" hangingPunct="1">
              <a:lnSpc>
                <a:spcPct val="80000"/>
              </a:lnSpc>
              <a:buFont typeface="Arial" pitchFamily="34" charset="0"/>
              <a:buChar char="•"/>
            </a:pPr>
            <a:r>
              <a:rPr lang="de-DE" altLang="de-DE" sz="2000" dirty="0">
                <a:latin typeface="Arial" pitchFamily="34" charset="0"/>
                <a:cs typeface="Arial" pitchFamily="34" charset="0"/>
              </a:rPr>
              <a:t>Psychologie/Philosophie</a:t>
            </a:r>
          </a:p>
          <a:p>
            <a:pPr eaLnBrk="1" hangingPunct="1">
              <a:lnSpc>
                <a:spcPct val="80000"/>
              </a:lnSpc>
              <a:buClr>
                <a:srgbClr val="0000FF"/>
              </a:buClr>
              <a:buFont typeface="Wingdings" pitchFamily="2" charset="2"/>
              <a:buChar char="§"/>
            </a:pPr>
            <a:endParaRPr lang="de-DE" altLang="de-DE" sz="2000" dirty="0">
              <a:latin typeface="Calibri" pitchFamily="34" charset="0"/>
            </a:endParaRPr>
          </a:p>
          <a:p>
            <a:pPr marL="342900" indent="-342900" eaLnBrk="1" hangingPunct="1">
              <a:lnSpc>
                <a:spcPct val="80000"/>
              </a:lnSpc>
              <a:buFont typeface="Arial" pitchFamily="34" charset="0"/>
              <a:buChar char="•"/>
            </a:pPr>
            <a:endParaRPr lang="de-DE" altLang="de-DE" sz="2000" dirty="0">
              <a:latin typeface="Arial" panose="020B0604020202020204" pitchFamily="34" charset="0"/>
              <a:cs typeface="Arial" panose="020B0604020202020204" pitchFamily="34" charset="0"/>
            </a:endParaRPr>
          </a:p>
          <a:p>
            <a:pPr marL="342900" indent="-342900" eaLnBrk="1" hangingPunct="1">
              <a:lnSpc>
                <a:spcPct val="80000"/>
              </a:lnSpc>
              <a:buFont typeface="Arial" pitchFamily="34" charset="0"/>
              <a:buChar char="•"/>
            </a:pPr>
            <a:endParaRPr lang="de-DE" altLang="de-DE" sz="2000" dirty="0">
              <a:latin typeface="Arial" panose="020B0604020202020204" pitchFamily="34" charset="0"/>
              <a:cs typeface="Arial" panose="020B0604020202020204" pitchFamily="34" charset="0"/>
            </a:endParaRPr>
          </a:p>
          <a:p>
            <a:pPr marL="0" indent="0" eaLnBrk="1" hangingPunct="1">
              <a:lnSpc>
                <a:spcPct val="80000"/>
              </a:lnSpc>
              <a:buFontTx/>
              <a:buNone/>
            </a:pPr>
            <a:r>
              <a:rPr lang="de-DE" altLang="de-DE" sz="2000" dirty="0">
                <a:latin typeface="Arial" panose="020B0604020202020204" pitchFamily="34" charset="0"/>
                <a:cs typeface="Arial" panose="020B0604020202020204" pitchFamily="34" charset="0"/>
              </a:rPr>
              <a:t>Oberstufenrealgymnasium wird hauptsächlich von internen Schülern abgedeckt.</a:t>
            </a:r>
          </a:p>
          <a:p>
            <a:pPr marL="0" indent="0" eaLnBrk="1" hangingPunct="1">
              <a:lnSpc>
                <a:spcPct val="80000"/>
              </a:lnSpc>
              <a:buFontTx/>
              <a:buNone/>
            </a:pPr>
            <a:endParaRPr lang="de-DE" altLang="de-DE" sz="2000" dirty="0">
              <a:latin typeface="Arial" panose="020B0604020202020204" pitchFamily="34" charset="0"/>
              <a:cs typeface="Arial" panose="020B0604020202020204" pitchFamily="34" charset="0"/>
            </a:endParaRPr>
          </a:p>
        </p:txBody>
      </p:sp>
      <p:sp>
        <p:nvSpPr>
          <p:cNvPr id="3" name="Fußzeilenplatzhalter 2"/>
          <p:cNvSpPr>
            <a:spLocks noGrp="1"/>
          </p:cNvSpPr>
          <p:nvPr>
            <p:ph type="ftr" sz="quarter" idx="11"/>
          </p:nvPr>
        </p:nvSpPr>
        <p:spPr>
          <a:xfrm>
            <a:off x="3124200" y="6356350"/>
            <a:ext cx="5408240"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39727961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Privatgymnasium der Herz-Jesu-Missionare</a:t>
            </a:r>
          </a:p>
        </p:txBody>
      </p:sp>
      <p:sp>
        <p:nvSpPr>
          <p:cNvPr id="2" name="Rechteck 1"/>
          <p:cNvSpPr/>
          <p:nvPr/>
        </p:nvSpPr>
        <p:spPr>
          <a:xfrm>
            <a:off x="611560" y="1052736"/>
            <a:ext cx="7992888" cy="3724096"/>
          </a:xfrm>
          <a:prstGeom prst="rect">
            <a:avLst/>
          </a:prstGeom>
        </p:spPr>
        <p:txBody>
          <a:bodyPr wrap="square">
            <a:spAutoFit/>
          </a:bodyPr>
          <a:lstStyle/>
          <a:p>
            <a:pPr marL="0" indent="0" eaLnBrk="1" hangingPunct="1">
              <a:lnSpc>
                <a:spcPct val="80000"/>
              </a:lnSpc>
              <a:buFontTx/>
              <a:buNone/>
            </a:pPr>
            <a:endParaRPr lang="de-DE" altLang="de-DE" sz="2000" dirty="0">
              <a:latin typeface="Arial" panose="020B0604020202020204" pitchFamily="34" charset="0"/>
              <a:cs typeface="Arial" panose="020B0604020202020204" pitchFamily="34" charset="0"/>
            </a:endParaRPr>
          </a:p>
          <a:p>
            <a:pPr eaLnBrk="1" hangingPunct="1">
              <a:lnSpc>
                <a:spcPct val="80000"/>
              </a:lnSpc>
              <a:buFontTx/>
              <a:buNone/>
            </a:pPr>
            <a:r>
              <a:rPr lang="de-DE" altLang="de-DE" sz="2000" dirty="0">
                <a:solidFill>
                  <a:srgbClr val="FF0000"/>
                </a:solidFill>
                <a:latin typeface="Arial" panose="020B0604020202020204" pitchFamily="34" charset="0"/>
                <a:cs typeface="Arial" panose="020B0604020202020204" pitchFamily="34" charset="0"/>
              </a:rPr>
              <a:t>Nachmittagsbetreuung/Tagesheim </a:t>
            </a:r>
            <a:r>
              <a:rPr lang="de-DE" altLang="de-DE" sz="2000" dirty="0">
                <a:latin typeface="Arial" panose="020B0604020202020204" pitchFamily="34" charset="0"/>
                <a:cs typeface="Arial" panose="020B0604020202020204" pitchFamily="34" charset="0"/>
              </a:rPr>
              <a:t>bis 16:30 Uhr</a:t>
            </a:r>
          </a:p>
          <a:p>
            <a:pPr eaLnBrk="1" hangingPunct="1">
              <a:lnSpc>
                <a:spcPct val="80000"/>
              </a:lnSpc>
            </a:pPr>
            <a:endParaRPr lang="de-DE" altLang="de-DE" sz="2000" dirty="0">
              <a:solidFill>
                <a:srgbClr val="FF0000"/>
              </a:solidFill>
              <a:latin typeface="Arial" panose="020B0604020202020204" pitchFamily="34" charset="0"/>
              <a:cs typeface="Arial" panose="020B0604020202020204" pitchFamily="34" charset="0"/>
            </a:endParaRPr>
          </a:p>
          <a:p>
            <a:pPr eaLnBrk="1" hangingPunct="1">
              <a:lnSpc>
                <a:spcPct val="80000"/>
              </a:lnSpc>
            </a:pPr>
            <a:r>
              <a:rPr lang="de-DE" altLang="de-DE" sz="2000" dirty="0">
                <a:solidFill>
                  <a:schemeClr val="tx2"/>
                </a:solidFill>
                <a:latin typeface="Arial" panose="020B0604020202020204" pitchFamily="34" charset="0"/>
                <a:cs typeface="Arial" panose="020B0604020202020204" pitchFamily="34" charset="0"/>
              </a:rPr>
              <a:t>Wichtige Termine:</a:t>
            </a:r>
          </a:p>
          <a:p>
            <a:pPr eaLnBrk="1" hangingPunct="1">
              <a:lnSpc>
                <a:spcPct val="80000"/>
              </a:lnSpc>
            </a:pPr>
            <a:r>
              <a:rPr lang="de-DE" altLang="de-DE" sz="2000" dirty="0">
                <a:latin typeface="Arial" panose="020B0604020202020204" pitchFamily="34" charset="0"/>
                <a:cs typeface="Arial" panose="020B0604020202020204" pitchFamily="34" charset="0"/>
              </a:rPr>
              <a:t>Tag der offenen Tür:	11.10.2019 (08:00 bis 13:00)</a:t>
            </a:r>
          </a:p>
          <a:p>
            <a:pPr eaLnBrk="1" hangingPunct="1">
              <a:lnSpc>
                <a:spcPct val="80000"/>
              </a:lnSpc>
            </a:pPr>
            <a:endParaRPr lang="de-DE"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Daten:</a:t>
            </a:r>
          </a:p>
          <a:p>
            <a:r>
              <a:rPr lang="de-AT" altLang="de-DE" sz="2000" dirty="0">
                <a:latin typeface="Arial" pitchFamily="34" charset="0"/>
                <a:cs typeface="Arial" pitchFamily="34" charset="0"/>
              </a:rPr>
              <a:t>Direktor:	</a:t>
            </a:r>
            <a:r>
              <a:rPr lang="de-DE" altLang="de-DE" sz="2000" dirty="0">
                <a:latin typeface="Arial" charset="0"/>
              </a:rPr>
              <a:t>Dir. Mag. Peter </a:t>
            </a:r>
            <a:r>
              <a:rPr lang="de-DE" altLang="de-DE" sz="2000" dirty="0" err="1">
                <a:latin typeface="Arial" charset="0"/>
              </a:rPr>
              <a:t>Porenta</a:t>
            </a:r>
            <a:endParaRPr lang="de-DE" altLang="de-DE" sz="2000" dirty="0">
              <a:latin typeface="Arial" charset="0"/>
            </a:endParaRPr>
          </a:p>
          <a:p>
            <a:r>
              <a:rPr lang="de-DE" altLang="de-DE" sz="2000" dirty="0">
                <a:latin typeface="Arial" pitchFamily="34" charset="0"/>
                <a:cs typeface="Arial" pitchFamily="34" charset="0"/>
              </a:rPr>
              <a:t>Adresse 	</a:t>
            </a:r>
            <a:r>
              <a:rPr lang="de-DE" altLang="de-DE" sz="2000" dirty="0" err="1">
                <a:latin typeface="Arial" charset="0"/>
              </a:rPr>
              <a:t>Schönleitenstraße</a:t>
            </a:r>
            <a:r>
              <a:rPr lang="de-DE" altLang="de-DE" sz="2000" dirty="0">
                <a:latin typeface="Arial" charset="0"/>
              </a:rPr>
              <a:t> 1,</a:t>
            </a:r>
            <a:br>
              <a:rPr lang="de-DE" altLang="de-DE" sz="2000" dirty="0">
                <a:latin typeface="Arial" charset="0"/>
              </a:rPr>
            </a:br>
            <a:r>
              <a:rPr lang="de-DE" altLang="de-DE" sz="2000" dirty="0">
                <a:latin typeface="Arial" charset="0"/>
              </a:rPr>
              <a:t>		5020 Salzburg </a:t>
            </a:r>
            <a:r>
              <a:rPr lang="de-DE" altLang="de-DE" sz="2000" dirty="0">
                <a:latin typeface="Arial" pitchFamily="34" charset="0"/>
                <a:cs typeface="Arial" pitchFamily="34" charset="0"/>
              </a:rPr>
              <a:t>			</a:t>
            </a:r>
          </a:p>
          <a:p>
            <a:r>
              <a:rPr lang="de-DE" altLang="de-DE" sz="2000" dirty="0">
                <a:latin typeface="Arial" pitchFamily="34" charset="0"/>
                <a:cs typeface="Arial" pitchFamily="34" charset="0"/>
              </a:rPr>
              <a:t>Telefon	</a:t>
            </a:r>
            <a:r>
              <a:rPr lang="de-DE" altLang="de-DE" sz="2000" dirty="0">
                <a:latin typeface="Arial" charset="0"/>
              </a:rPr>
              <a:t> 	+43662-432901</a:t>
            </a:r>
          </a:p>
          <a:p>
            <a:r>
              <a:rPr lang="de-DE" altLang="de-DE" sz="2000" dirty="0">
                <a:latin typeface="Arial" charset="0"/>
              </a:rPr>
              <a:t>Email		</a:t>
            </a:r>
            <a:r>
              <a:rPr lang="de-DE" altLang="de-DE" sz="2000" dirty="0">
                <a:latin typeface="Arial" charset="0"/>
                <a:hlinkClick r:id="rId2"/>
              </a:rPr>
              <a:t>info@herzjesugym.at</a:t>
            </a:r>
            <a:endParaRPr lang="de-DE" altLang="de-DE" sz="2000" dirty="0">
              <a:latin typeface="Arial" charset="0"/>
            </a:endParaRPr>
          </a:p>
          <a:p>
            <a:pPr eaLnBrk="1" hangingPunct="1">
              <a:buFont typeface="Wingdings" pitchFamily="2" charset="2"/>
              <a:buNone/>
            </a:pPr>
            <a:r>
              <a:rPr lang="de-AT" altLang="de-DE" sz="2000" dirty="0">
                <a:latin typeface="Arial" charset="0"/>
              </a:rPr>
              <a:t>Web		www.</a:t>
            </a:r>
            <a:r>
              <a:rPr lang="de-DE" altLang="de-DE" sz="2000" dirty="0">
                <a:latin typeface="Arial" charset="0"/>
              </a:rPr>
              <a:t>herzjesugym.at</a:t>
            </a:r>
            <a:endParaRPr lang="de-AT" altLang="de-DE" sz="2000" dirty="0">
              <a:latin typeface="Arial" charset="0"/>
            </a:endParaRPr>
          </a:p>
        </p:txBody>
      </p:sp>
      <p:sp>
        <p:nvSpPr>
          <p:cNvPr id="3" name="Fußzeilenplatzhalter 2"/>
          <p:cNvSpPr>
            <a:spLocks noGrp="1"/>
          </p:cNvSpPr>
          <p:nvPr>
            <p:ph type="ftr" sz="quarter" idx="11"/>
          </p:nvPr>
        </p:nvSpPr>
        <p:spPr>
          <a:xfrm>
            <a:off x="3124200" y="6356350"/>
            <a:ext cx="5480248"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5078767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Privatgymnasium Ursulinen - Katholische Privatschule</a:t>
            </a:r>
          </a:p>
        </p:txBody>
      </p:sp>
      <p:sp>
        <p:nvSpPr>
          <p:cNvPr id="2" name="Rechteck 1"/>
          <p:cNvSpPr/>
          <p:nvPr/>
        </p:nvSpPr>
        <p:spPr>
          <a:xfrm>
            <a:off x="611560" y="1052736"/>
            <a:ext cx="7992888" cy="5016758"/>
          </a:xfrm>
          <a:prstGeom prst="rect">
            <a:avLst/>
          </a:prstGeom>
        </p:spPr>
        <p:txBody>
          <a:bodyPr wrap="square">
            <a:spAutoFit/>
          </a:bodyPr>
          <a:lstStyle/>
          <a:p>
            <a:pPr eaLnBrk="1" hangingPunct="1">
              <a:buFontTx/>
              <a:buNone/>
            </a:pPr>
            <a:r>
              <a:rPr lang="de-DE" altLang="de-DE" sz="2000" dirty="0">
                <a:latin typeface="Arial" panose="020B0604020202020204" pitchFamily="34" charset="0"/>
                <a:cs typeface="Arial" panose="020B0604020202020204" pitchFamily="34" charset="0"/>
              </a:rPr>
              <a:t>1. Schulform ART-ORG:</a:t>
            </a:r>
          </a:p>
          <a:p>
            <a:pPr eaLnBrk="1" hangingPunct="1">
              <a:buFontTx/>
              <a:buNone/>
            </a:pPr>
            <a:endParaRPr lang="de-DE" altLang="de-DE" sz="2000" b="1" dirty="0">
              <a:latin typeface="Arial" panose="020B0604020202020204" pitchFamily="34" charset="0"/>
              <a:cs typeface="Arial" panose="020B0604020202020204" pitchFamily="34" charset="0"/>
            </a:endParaRPr>
          </a:p>
          <a:p>
            <a:pPr marL="342900" indent="-342900" eaLnBrk="1" hangingPunct="1">
              <a:buFont typeface="Arial" pitchFamily="34" charset="0"/>
              <a:buChar char="•"/>
            </a:pPr>
            <a:r>
              <a:rPr lang="de-DE" sz="2000" dirty="0">
                <a:latin typeface="Arial" panose="020B0604020202020204" pitchFamily="34" charset="0"/>
                <a:cs typeface="Arial" panose="020B0604020202020204" pitchFamily="34" charset="0"/>
              </a:rPr>
              <a:t>Musikerziehung bis zur 8. Klasse</a:t>
            </a:r>
          </a:p>
          <a:p>
            <a:pPr marL="361950" eaLnBrk="1" hangingPunct="1"/>
            <a:r>
              <a:rPr lang="de-AT" sz="2000" dirty="0">
                <a:latin typeface="Arial" pitchFamily="34" charset="0"/>
                <a:cs typeface="Arial" pitchFamily="34" charset="0"/>
              </a:rPr>
              <a:t>Chor und Vokal- oder Instrumentalunterricht (Gitarre, Klavier, Querflöte) </a:t>
            </a:r>
          </a:p>
          <a:p>
            <a:pPr eaLnBrk="1" hangingPunct="1">
              <a:tabLst>
                <a:tab pos="361950" algn="l"/>
              </a:tabLst>
            </a:pPr>
            <a:r>
              <a:rPr lang="de-AT" sz="2000" dirty="0">
                <a:latin typeface="Arial" pitchFamily="34" charset="0"/>
                <a:cs typeface="Arial" pitchFamily="34" charset="0"/>
              </a:rPr>
              <a:t>	Entwicklung der individuellen Fähigkeiten im musikalischen 		Bereich</a:t>
            </a:r>
            <a:endParaRPr lang="de-DE" sz="2000" dirty="0">
              <a:latin typeface="Arial" panose="020B0604020202020204" pitchFamily="34" charset="0"/>
              <a:cs typeface="Arial" panose="020B0604020202020204" pitchFamily="34" charset="0"/>
            </a:endParaRPr>
          </a:p>
          <a:p>
            <a:pPr marL="342900" indent="-342900" eaLnBrk="1" hangingPunct="1">
              <a:buFont typeface="Arial" pitchFamily="34" charset="0"/>
              <a:buChar char="•"/>
            </a:pPr>
            <a:r>
              <a:rPr lang="de-DE" sz="2000" dirty="0">
                <a:latin typeface="Arial" panose="020B0604020202020204" pitchFamily="34" charset="0"/>
                <a:cs typeface="Arial" panose="020B0604020202020204" pitchFamily="34" charset="0"/>
              </a:rPr>
              <a:t>ART-Module: ART-Darstellen, ART-Rhetorik, ART-Bewegung</a:t>
            </a:r>
          </a:p>
          <a:p>
            <a:pPr marL="361950" eaLnBrk="1" hangingPunct="1"/>
            <a:r>
              <a:rPr lang="de-DE" sz="2000" dirty="0">
                <a:latin typeface="Arial" panose="020B0604020202020204" pitchFamily="34" charset="0"/>
                <a:cs typeface="Arial" panose="020B0604020202020204" pitchFamily="34" charset="0"/>
              </a:rPr>
              <a:t>Förderung der Fähigkeit zur Selbstpräsentation und Stärkung des Selbstvertrauens</a:t>
            </a:r>
          </a:p>
          <a:p>
            <a:pPr marL="342900" indent="-342900" eaLnBrk="1" hangingPunct="1">
              <a:buFont typeface="Arial" pitchFamily="34" charset="0"/>
              <a:buChar char="•"/>
            </a:pPr>
            <a:r>
              <a:rPr lang="de-DE" sz="2000" dirty="0">
                <a:latin typeface="Arial" panose="020B0604020202020204" pitchFamily="34" charset="0"/>
                <a:cs typeface="Arial" panose="020B0604020202020204" pitchFamily="34" charset="0"/>
              </a:rPr>
              <a:t>Bildnerische Erziehung bis zur 8. Klasse</a:t>
            </a:r>
          </a:p>
          <a:p>
            <a:pPr eaLnBrk="1" hangingPunct="1">
              <a:tabLst>
                <a:tab pos="361950" algn="l"/>
              </a:tabLst>
            </a:pPr>
            <a:r>
              <a:rPr lang="de-DE" sz="2000" dirty="0">
                <a:latin typeface="Arial" panose="020B0604020202020204" pitchFamily="34" charset="0"/>
                <a:cs typeface="Arial" panose="020B0604020202020204" pitchFamily="34" charset="0"/>
              </a:rPr>
              <a:t>	Förderung der individuellen Fähigkeiten und Fertigkeiten in alten 	und neuen Bildmedien sowie des kreativen Denkens und 	Handelns</a:t>
            </a:r>
          </a:p>
          <a:p>
            <a:pPr marL="342900" indent="-342900" eaLnBrk="1" hangingPunct="1">
              <a:buFont typeface="Arial" pitchFamily="34" charset="0"/>
              <a:buChar char="•"/>
            </a:pPr>
            <a:endParaRPr lang="de-DE" sz="2000" dirty="0">
              <a:latin typeface="Arial" panose="020B0604020202020204" pitchFamily="34" charset="0"/>
              <a:cs typeface="Arial" panose="020B0604020202020204" pitchFamily="34" charset="0"/>
            </a:endParaRPr>
          </a:p>
          <a:p>
            <a:endParaRPr lang="de-AT" sz="2000" dirty="0"/>
          </a:p>
        </p:txBody>
      </p:sp>
      <p:sp>
        <p:nvSpPr>
          <p:cNvPr id="3" name="Fußzeilenplatzhalter 2"/>
          <p:cNvSpPr>
            <a:spLocks noGrp="1"/>
          </p:cNvSpPr>
          <p:nvPr>
            <p:ph type="ftr" sz="quarter" idx="11"/>
          </p:nvPr>
        </p:nvSpPr>
        <p:spPr>
          <a:xfrm>
            <a:off x="3124200" y="6356350"/>
            <a:ext cx="5480248"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193632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Privatgymnasium Ursulinen - Katholische Privatschule</a:t>
            </a:r>
          </a:p>
        </p:txBody>
      </p:sp>
      <p:sp>
        <p:nvSpPr>
          <p:cNvPr id="2" name="Rechteck 1"/>
          <p:cNvSpPr/>
          <p:nvPr/>
        </p:nvSpPr>
        <p:spPr>
          <a:xfrm>
            <a:off x="611560" y="908720"/>
            <a:ext cx="7704856" cy="6247864"/>
          </a:xfrm>
          <a:prstGeom prst="rect">
            <a:avLst/>
          </a:prstGeom>
        </p:spPr>
        <p:txBody>
          <a:bodyPr wrap="square">
            <a:spAutoFit/>
          </a:bodyPr>
          <a:lstStyle/>
          <a:p>
            <a:pPr eaLnBrk="1" hangingPunct="1"/>
            <a:r>
              <a:rPr lang="de-DE" sz="2000" dirty="0">
                <a:latin typeface="Arial" panose="020B0604020202020204" pitchFamily="34" charset="0"/>
                <a:cs typeface="Arial" panose="020B0604020202020204" pitchFamily="34" charset="0"/>
              </a:rPr>
              <a:t>2. Schulform Gymnasium:</a:t>
            </a:r>
          </a:p>
          <a:p>
            <a:pPr marL="342900" indent="-342900" eaLnBrk="1" hangingPunct="1">
              <a:buFont typeface="Arial" pitchFamily="34" charset="0"/>
              <a:buChar char="•"/>
            </a:pPr>
            <a:r>
              <a:rPr lang="de-DE" sz="2000" dirty="0">
                <a:latin typeface="Arial" panose="020B0604020202020204" pitchFamily="34" charset="0"/>
                <a:cs typeface="Arial" panose="020B0604020202020204" pitchFamily="34" charset="0"/>
              </a:rPr>
              <a:t>Schwerpunkt auf sprachlich-kommunikativen und musisch-kreativen Fähigkeiten</a:t>
            </a:r>
          </a:p>
          <a:p>
            <a:pPr marL="342900" indent="-342900" eaLnBrk="1" hangingPunct="1">
              <a:buFont typeface="Arial" pitchFamily="34" charset="0"/>
              <a:buChar char="•"/>
            </a:pPr>
            <a:r>
              <a:rPr lang="de-DE" sz="2000" dirty="0">
                <a:latin typeface="Arial" panose="020B0604020202020204" pitchFamily="34" charset="0"/>
                <a:cs typeface="Arial" panose="020B0604020202020204" pitchFamily="34" charset="0"/>
              </a:rPr>
              <a:t>Fremdsprachen sind Englisch ab der 1. Klasse, Latein oder Französisch ab der 3. Klasse und Spanisch als Freigegenstand ab der 4. Klasse</a:t>
            </a:r>
          </a:p>
          <a:p>
            <a:pPr eaLnBrk="1" hangingPunct="1">
              <a:buFont typeface="Wingdings" pitchFamily="2" charset="2"/>
              <a:buNone/>
            </a:pPr>
            <a:r>
              <a:rPr lang="de-DE" altLang="de-DE" sz="2000" dirty="0">
                <a:solidFill>
                  <a:srgbClr val="FF0000"/>
                </a:solidFill>
                <a:latin typeface="Arial" panose="020B0604020202020204" pitchFamily="34" charset="0"/>
                <a:cs typeface="Arial" panose="020B0604020202020204" pitchFamily="34" charset="0"/>
              </a:rPr>
              <a:t>Nachmittagsbetreuung bis 16:20 Uhr</a:t>
            </a:r>
          </a:p>
          <a:p>
            <a:pPr eaLnBrk="1" hangingPunct="1">
              <a:buFont typeface="Wingdings" pitchFamily="2" charset="2"/>
              <a:buNone/>
            </a:pPr>
            <a:endParaRPr lang="de-DE" altLang="de-DE" sz="2000" dirty="0">
              <a:solidFill>
                <a:srgbClr val="FF0000"/>
              </a:solidFill>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Wichtige Termine:</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Tag der offenen Tür:	06.12.2019 (8:30:00 bis 13:00 Uhr)</a:t>
            </a:r>
          </a:p>
          <a:p>
            <a:pPr eaLnBrk="1" hangingPunct="1">
              <a:buFont typeface="Wingdings" pitchFamily="2" charset="2"/>
              <a:buNone/>
            </a:pPr>
            <a:endParaRPr lang="de-DE" altLang="de-DE" sz="2000" u="sng" dirty="0">
              <a:solidFill>
                <a:srgbClr val="FF0000"/>
              </a:solidFill>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Daten:</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Direktorin:	Mag. Dr. Ingrid </a:t>
            </a:r>
            <a:r>
              <a:rPr lang="de-DE" altLang="de-DE" sz="2000" dirty="0" err="1">
                <a:latin typeface="Arial" panose="020B0604020202020204" pitchFamily="34" charset="0"/>
                <a:cs typeface="Arial" panose="020B0604020202020204" pitchFamily="34" charset="0"/>
              </a:rPr>
              <a:t>Seiringer</a:t>
            </a:r>
            <a:endParaRPr lang="de-DE" altLang="de-DE" sz="2000" dirty="0">
              <a:latin typeface="Arial" panose="020B0604020202020204" pitchFamily="34" charset="0"/>
              <a:cs typeface="Arial" panose="020B0604020202020204" pitchFamily="34" charset="0"/>
            </a:endParaRPr>
          </a:p>
          <a:p>
            <a:r>
              <a:rPr lang="de-DE" altLang="de-DE" sz="2000" dirty="0">
                <a:latin typeface="Arial" panose="020B0604020202020204" pitchFamily="34" charset="0"/>
                <a:cs typeface="Arial" panose="020B0604020202020204" pitchFamily="34" charset="0"/>
              </a:rPr>
              <a:t>Adresse: 	</a:t>
            </a:r>
            <a:r>
              <a:rPr lang="de-DE" altLang="de-DE" sz="2000" dirty="0" err="1">
                <a:latin typeface="Arial" charset="0"/>
              </a:rPr>
              <a:t>Aignerstraße</a:t>
            </a:r>
            <a:r>
              <a:rPr lang="de-DE" altLang="de-DE" sz="2000" dirty="0">
                <a:latin typeface="Arial" charset="0"/>
              </a:rPr>
              <a:t> 135,</a:t>
            </a:r>
            <a:br>
              <a:rPr lang="de-DE" altLang="de-DE" sz="2000" dirty="0">
                <a:latin typeface="Arial" charset="0"/>
              </a:rPr>
            </a:br>
            <a:r>
              <a:rPr lang="de-DE" altLang="de-DE" sz="2000" dirty="0">
                <a:latin typeface="Arial" charset="0"/>
              </a:rPr>
              <a:t>		5061 Salzburg </a:t>
            </a:r>
            <a:r>
              <a:rPr lang="de-DE" altLang="de-DE" sz="2000" dirty="0">
                <a:latin typeface="Arial" pitchFamily="34" charset="0"/>
                <a:cs typeface="Arial" pitchFamily="34" charset="0"/>
              </a:rPr>
              <a:t>			</a:t>
            </a:r>
          </a:p>
          <a:p>
            <a:r>
              <a:rPr lang="de-DE" altLang="de-DE" sz="2000" dirty="0">
                <a:latin typeface="Arial" pitchFamily="34" charset="0"/>
                <a:cs typeface="Arial" pitchFamily="34" charset="0"/>
              </a:rPr>
              <a:t>Telefon:	</a:t>
            </a:r>
            <a:r>
              <a:rPr lang="de-DE" altLang="de-DE" sz="2000" dirty="0">
                <a:latin typeface="Arial" charset="0"/>
              </a:rPr>
              <a:t> 	+43662-623112</a:t>
            </a:r>
          </a:p>
          <a:p>
            <a:r>
              <a:rPr lang="de-DE" altLang="de-DE" sz="2000" dirty="0">
                <a:latin typeface="Arial" charset="0"/>
              </a:rPr>
              <a:t>Email:		</a:t>
            </a:r>
            <a:r>
              <a:rPr lang="de-DE" altLang="de-DE" sz="2000" dirty="0">
                <a:latin typeface="Arial" charset="0"/>
                <a:hlinkClick r:id="rId2"/>
              </a:rPr>
              <a:t>sekretariat@ursulinen-salzburg.at</a:t>
            </a:r>
            <a:endParaRPr lang="de-DE" altLang="de-DE" sz="2000" dirty="0">
              <a:latin typeface="Arial" charset="0"/>
            </a:endParaRPr>
          </a:p>
          <a:p>
            <a:pPr eaLnBrk="1" hangingPunct="1"/>
            <a:r>
              <a:rPr lang="de-DE" altLang="de-DE" sz="2000" dirty="0">
                <a:latin typeface="Arial" panose="020B0604020202020204" pitchFamily="34" charset="0"/>
                <a:cs typeface="Arial" panose="020B0604020202020204" pitchFamily="34" charset="0"/>
              </a:rPr>
              <a:t>Web		www.ursulinen-salzburg.at</a:t>
            </a:r>
          </a:p>
          <a:p>
            <a:pPr eaLnBrk="1" hangingPunct="1"/>
            <a:endParaRPr lang="de-DE" altLang="de-DE" sz="2000" dirty="0">
              <a:latin typeface="Arial" panose="020B0604020202020204" pitchFamily="34" charset="0"/>
              <a:cs typeface="Arial" panose="020B0604020202020204" pitchFamily="34" charset="0"/>
            </a:endParaRPr>
          </a:p>
          <a:p>
            <a:pPr eaLnBrk="1" hangingPunct="1">
              <a:buFont typeface="Wingdings" pitchFamily="2" charset="2"/>
              <a:buNone/>
            </a:pPr>
            <a:endParaRPr lang="de-DE" altLang="de-DE" sz="2000" u="sng" dirty="0">
              <a:latin typeface="Arial" panose="020B0604020202020204" pitchFamily="34" charset="0"/>
              <a:cs typeface="Arial" panose="020B0604020202020204" pitchFamily="34" charset="0"/>
            </a:endParaRPr>
          </a:p>
        </p:txBody>
      </p:sp>
      <p:sp>
        <p:nvSpPr>
          <p:cNvPr id="3" name="Fußzeilenplatzhalter 2"/>
          <p:cNvSpPr>
            <a:spLocks noGrp="1"/>
          </p:cNvSpPr>
          <p:nvPr>
            <p:ph type="ftr" sz="quarter" idx="11"/>
          </p:nvPr>
        </p:nvSpPr>
        <p:spPr>
          <a:xfrm>
            <a:off x="3131840" y="6477595"/>
            <a:ext cx="5400600"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20332631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0"/>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Werkschulheim Felbertal</a:t>
            </a:r>
          </a:p>
          <a:p>
            <a:pPr algn="ctr" eaLnBrk="1" hangingPunct="1">
              <a:lnSpc>
                <a:spcPts val="2400"/>
              </a:lnSpc>
              <a:defRPr/>
            </a:pPr>
            <a:r>
              <a:rPr lang="de-AT" sz="2400" b="1" dirty="0">
                <a:solidFill>
                  <a:schemeClr val="tx2"/>
                </a:solidFill>
                <a:cs typeface="Arial" pitchFamily="34" charset="0"/>
              </a:rPr>
              <a:t>Private Höhere Internatsschule</a:t>
            </a:r>
          </a:p>
        </p:txBody>
      </p:sp>
      <p:sp>
        <p:nvSpPr>
          <p:cNvPr id="2" name="Rechteck 1"/>
          <p:cNvSpPr/>
          <p:nvPr/>
        </p:nvSpPr>
        <p:spPr>
          <a:xfrm>
            <a:off x="611560" y="917912"/>
            <a:ext cx="7920880" cy="3477875"/>
          </a:xfrm>
          <a:prstGeom prst="rect">
            <a:avLst/>
          </a:prstGeom>
        </p:spPr>
        <p:txBody>
          <a:bodyPr wrap="square">
            <a:spAutoFit/>
          </a:bodyPr>
          <a:lstStyle/>
          <a:p>
            <a:pPr eaLnBrk="1" hangingPunct="1"/>
            <a:r>
              <a:rPr lang="de-AT" altLang="de-DE" sz="2000" b="1" dirty="0">
                <a:latin typeface="Arial" panose="020B0604020202020204" pitchFamily="34" charset="0"/>
                <a:cs typeface="Arial" panose="020B0604020202020204" pitchFamily="34" charset="0"/>
              </a:rPr>
              <a:t>Gymnasium</a:t>
            </a:r>
            <a:r>
              <a:rPr lang="de-AT" altLang="de-DE" sz="2000" dirty="0">
                <a:latin typeface="Arial" panose="020B0604020202020204" pitchFamily="34" charset="0"/>
                <a:cs typeface="Arial" panose="020B0604020202020204" pitchFamily="34" charset="0"/>
              </a:rPr>
              <a:t>: (</a:t>
            </a:r>
            <a:r>
              <a:rPr lang="de-DE" altLang="de-DE" sz="2000" dirty="0">
                <a:latin typeface="Arial" panose="020B0604020202020204" pitchFamily="34" charset="0"/>
                <a:cs typeface="Arial" panose="020B0604020202020204" pitchFamily="34" charset="0"/>
              </a:rPr>
              <a:t>Langform: 9 Jahre)</a:t>
            </a:r>
            <a:endParaRPr lang="de-AT" altLang="de-DE" sz="2000" dirty="0">
              <a:latin typeface="Arial" panose="020B0604020202020204" pitchFamily="34" charset="0"/>
              <a:cs typeface="Arial" panose="020B0604020202020204" pitchFamily="34" charset="0"/>
            </a:endParaRPr>
          </a:p>
          <a:p>
            <a:pPr marL="342900" indent="-342900" eaLnBrk="1" hangingPunct="1">
              <a:buFont typeface="Arial" pitchFamily="34" charset="0"/>
              <a:buChar char="•"/>
            </a:pPr>
            <a:r>
              <a:rPr lang="de-AT" altLang="de-DE" sz="2000" dirty="0">
                <a:latin typeface="Arial" panose="020B0604020202020204" pitchFamily="34" charset="0"/>
                <a:cs typeface="Arial" panose="020B0604020202020204" pitchFamily="34" charset="0"/>
              </a:rPr>
              <a:t>In der Unterstufe: </a:t>
            </a:r>
            <a:r>
              <a:rPr lang="de-AT" sz="2000" dirty="0">
                <a:latin typeface="Arial" pitchFamily="34" charset="0"/>
                <a:cs typeface="Arial" pitchFamily="34" charset="0"/>
              </a:rPr>
              <a:t>Intensiver technischer Werkunterricht, der Problemlösungskompetenz, eigenständiges Arbeiten und Teamfähigkeit fördert.</a:t>
            </a:r>
            <a:endParaRPr lang="de-AT" altLang="de-DE" sz="2000" dirty="0">
              <a:latin typeface="Arial" panose="020B0604020202020204" pitchFamily="34" charset="0"/>
              <a:cs typeface="Arial" panose="020B0604020202020204" pitchFamily="34" charset="0"/>
            </a:endParaRPr>
          </a:p>
          <a:p>
            <a:pPr eaLnBrk="1" hangingPunct="1">
              <a:tabLst>
                <a:tab pos="361950" algn="l"/>
              </a:tabLst>
            </a:pPr>
            <a:r>
              <a:rPr lang="de-AT" altLang="de-DE" sz="2000" dirty="0">
                <a:latin typeface="Arial" panose="020B0604020202020204" pitchFamily="34" charset="0"/>
                <a:cs typeface="Arial" panose="020B0604020202020204" pitchFamily="34" charset="0"/>
              </a:rPr>
              <a:t>	Latein ab der 3. Klasse</a:t>
            </a:r>
          </a:p>
          <a:p>
            <a:pPr marL="342900" indent="-342900" eaLnBrk="1" hangingPunct="1">
              <a:buFont typeface="Arial" pitchFamily="34" charset="0"/>
              <a:buChar char="•"/>
            </a:pPr>
            <a:endParaRPr lang="de-AT" altLang="de-DE" sz="2000" dirty="0">
              <a:latin typeface="Arial" panose="020B0604020202020204" pitchFamily="34" charset="0"/>
              <a:cs typeface="Arial" panose="020B0604020202020204" pitchFamily="34" charset="0"/>
            </a:endParaRPr>
          </a:p>
          <a:p>
            <a:pPr marL="342900" indent="-342900" eaLnBrk="1" hangingPunct="1">
              <a:buFont typeface="Arial" pitchFamily="34" charset="0"/>
              <a:buChar char="•"/>
            </a:pPr>
            <a:r>
              <a:rPr lang="de-AT" altLang="de-DE" sz="2000" dirty="0">
                <a:latin typeface="Arial" panose="020B0604020202020204" pitchFamily="34" charset="0"/>
                <a:cs typeface="Arial" panose="020B0604020202020204" pitchFamily="34" charset="0"/>
              </a:rPr>
              <a:t>In der Oberstufe: Schulspezifische Handwerksausbildung in</a:t>
            </a:r>
          </a:p>
          <a:p>
            <a:pPr marL="361950" eaLnBrk="1" hangingPunct="1"/>
            <a:r>
              <a:rPr lang="de-AT" altLang="de-DE" sz="2000" dirty="0">
                <a:latin typeface="Arial" panose="020B0604020202020204" pitchFamily="34" charset="0"/>
                <a:cs typeface="Arial" panose="020B0604020202020204" pitchFamily="34" charset="0"/>
              </a:rPr>
              <a:t>Maschinenbautechnik, Mechatronik, Tischlereitechnik</a:t>
            </a:r>
          </a:p>
          <a:p>
            <a:pPr marL="342900" indent="-342900" eaLnBrk="1" hangingPunct="1">
              <a:buFont typeface="Arial" pitchFamily="34" charset="0"/>
              <a:buChar char="•"/>
            </a:pPr>
            <a:endParaRPr lang="de-AT" altLang="de-DE" sz="2000" dirty="0">
              <a:latin typeface="Arial" panose="020B0604020202020204" pitchFamily="34" charset="0"/>
              <a:cs typeface="Arial" panose="020B0604020202020204" pitchFamily="34" charset="0"/>
            </a:endParaRPr>
          </a:p>
          <a:p>
            <a:pPr marL="342900" indent="-342900" eaLnBrk="1" hangingPunct="1">
              <a:buFont typeface="Arial" pitchFamily="34" charset="0"/>
              <a:buChar char="•"/>
            </a:pPr>
            <a:r>
              <a:rPr lang="de-AT" altLang="de-DE" sz="2000" dirty="0">
                <a:latin typeface="Arial" panose="020B0604020202020204" pitchFamily="34" charset="0"/>
                <a:cs typeface="Arial" panose="020B0604020202020204" pitchFamily="34" charset="0"/>
              </a:rPr>
              <a:t>Abschluss nach 9 Jahren mit Gesellenbrief und AHS-Matura</a:t>
            </a:r>
          </a:p>
          <a:p>
            <a:pPr eaLnBrk="1" hangingPunct="1"/>
            <a:endParaRPr lang="de-AT" altLang="de-DE" sz="2000" dirty="0">
              <a:latin typeface="Arial" panose="020B0604020202020204" pitchFamily="34" charset="0"/>
              <a:cs typeface="Arial" panose="020B0604020202020204" pitchFamily="34" charset="0"/>
            </a:endParaRPr>
          </a:p>
        </p:txBody>
      </p:sp>
      <p:sp>
        <p:nvSpPr>
          <p:cNvPr id="3" name="Fußzeilenplatzhalter 2"/>
          <p:cNvSpPr>
            <a:spLocks noGrp="1"/>
          </p:cNvSpPr>
          <p:nvPr>
            <p:ph type="ftr" sz="quarter" idx="11"/>
          </p:nvPr>
        </p:nvSpPr>
        <p:spPr>
          <a:xfrm>
            <a:off x="3131840" y="6487120"/>
            <a:ext cx="5472608"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82079200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0"/>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Werkschulheim Felbertal</a:t>
            </a:r>
          </a:p>
          <a:p>
            <a:pPr algn="ctr" eaLnBrk="1" hangingPunct="1">
              <a:lnSpc>
                <a:spcPts val="2400"/>
              </a:lnSpc>
              <a:defRPr/>
            </a:pPr>
            <a:r>
              <a:rPr lang="de-AT" sz="2400" b="1" dirty="0">
                <a:solidFill>
                  <a:schemeClr val="tx2"/>
                </a:solidFill>
                <a:cs typeface="Arial" pitchFamily="34" charset="0"/>
              </a:rPr>
              <a:t>Private Höhere Internatsschule</a:t>
            </a:r>
          </a:p>
        </p:txBody>
      </p:sp>
      <p:sp>
        <p:nvSpPr>
          <p:cNvPr id="2" name="Rechteck 1"/>
          <p:cNvSpPr/>
          <p:nvPr/>
        </p:nvSpPr>
        <p:spPr>
          <a:xfrm>
            <a:off x="611560" y="917912"/>
            <a:ext cx="7920880" cy="4708981"/>
          </a:xfrm>
          <a:prstGeom prst="rect">
            <a:avLst/>
          </a:prstGeom>
        </p:spPr>
        <p:txBody>
          <a:bodyPr wrap="square">
            <a:spAutoFit/>
          </a:bodyPr>
          <a:lstStyle/>
          <a:p>
            <a:pPr eaLnBrk="1" hangingPunct="1"/>
            <a:r>
              <a:rPr lang="de-AT" altLang="de-DE" sz="2000" b="1" dirty="0">
                <a:latin typeface="Arial" panose="020B0604020202020204" pitchFamily="34" charset="0"/>
                <a:cs typeface="Arial" panose="020B0604020202020204" pitchFamily="34" charset="0"/>
              </a:rPr>
              <a:t>Internat </a:t>
            </a:r>
            <a:r>
              <a:rPr lang="de-AT" altLang="de-DE" sz="2000" dirty="0">
                <a:latin typeface="Arial" panose="020B0604020202020204" pitchFamily="34" charset="0"/>
                <a:cs typeface="Arial" panose="020B0604020202020204" pitchFamily="34" charset="0"/>
              </a:rPr>
              <a:t>(Halbinternat bis 17 Uhr, aber nur für Gemeinden die an </a:t>
            </a:r>
            <a:r>
              <a:rPr lang="de-AT" altLang="de-DE" sz="2000" dirty="0" err="1">
                <a:latin typeface="Arial" panose="020B0604020202020204" pitchFamily="34" charset="0"/>
                <a:cs typeface="Arial" panose="020B0604020202020204" pitchFamily="34" charset="0"/>
              </a:rPr>
              <a:t>Ebenau</a:t>
            </a:r>
            <a:r>
              <a:rPr lang="de-AT" altLang="de-DE" sz="2000" dirty="0">
                <a:latin typeface="Arial" panose="020B0604020202020204" pitchFamily="34" charset="0"/>
                <a:cs typeface="Arial" panose="020B0604020202020204" pitchFamily="34" charset="0"/>
              </a:rPr>
              <a:t> angrenzen)</a:t>
            </a:r>
          </a:p>
          <a:p>
            <a:pPr eaLnBrk="1" hangingPunct="1"/>
            <a:r>
              <a:rPr lang="de-AT" altLang="de-DE" sz="2000" dirty="0">
                <a:latin typeface="Arial" panose="020B0604020202020204" pitchFamily="34" charset="0"/>
                <a:cs typeface="Arial" panose="020B0604020202020204" pitchFamily="34" charset="0"/>
              </a:rPr>
              <a:t>Ausnahmen sind möglich, Information vor Ort</a:t>
            </a:r>
          </a:p>
          <a:p>
            <a:pPr eaLnBrk="1" hangingPunct="1"/>
            <a:endParaRPr lang="de-AT" altLang="de-DE" sz="2000" dirty="0">
              <a:latin typeface="Arial" panose="020B0604020202020204" pitchFamily="34" charset="0"/>
              <a:cs typeface="Arial" panose="020B0604020202020204" pitchFamily="34" charset="0"/>
            </a:endParaRPr>
          </a:p>
          <a:p>
            <a:pPr eaLnBrk="1" hangingPunct="1"/>
            <a:r>
              <a:rPr lang="de-AT" altLang="de-DE" sz="2000" dirty="0">
                <a:solidFill>
                  <a:schemeClr val="tx2"/>
                </a:solidFill>
                <a:latin typeface="Arial" panose="020B0604020202020204" pitchFamily="34" charset="0"/>
                <a:cs typeface="Arial" panose="020B0604020202020204" pitchFamily="34" charset="0"/>
              </a:rPr>
              <a:t>Wichtige Termine:</a:t>
            </a:r>
          </a:p>
          <a:p>
            <a:pPr eaLnBrk="1" hangingPunct="1"/>
            <a:r>
              <a:rPr lang="de-AT" altLang="de-DE" sz="2000" dirty="0">
                <a:latin typeface="Arial" panose="020B0604020202020204" pitchFamily="34" charset="0"/>
                <a:cs typeface="Arial" panose="020B0604020202020204" pitchFamily="34" charset="0"/>
              </a:rPr>
              <a:t>Tag der offenen Tür:	15.11.2019 (10:00 bis 16:00 Uhr) </a:t>
            </a:r>
          </a:p>
          <a:p>
            <a:pPr eaLnBrk="1" hangingPunct="1"/>
            <a:r>
              <a:rPr lang="de-AT" altLang="de-DE" sz="2000" dirty="0">
                <a:latin typeface="Arial" panose="020B0604020202020204" pitchFamily="34" charset="0"/>
                <a:cs typeface="Arial" panose="020B0604020202020204" pitchFamily="34" charset="0"/>
              </a:rPr>
              <a:t>			16.11.2019 (09:00 bis 14:00 Uhr)</a:t>
            </a:r>
            <a:endParaRPr lang="de-DE"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Daten:</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Direktorin:	Mag. Karin </a:t>
            </a:r>
            <a:r>
              <a:rPr lang="de-DE" altLang="de-DE" sz="2000" dirty="0" err="1">
                <a:latin typeface="Arial" panose="020B0604020202020204" pitchFamily="34" charset="0"/>
                <a:cs typeface="Arial" panose="020B0604020202020204" pitchFamily="34" charset="0"/>
              </a:rPr>
              <a:t>Starlinger-Baumgartinger</a:t>
            </a:r>
            <a:endParaRPr lang="de-DE" altLang="de-DE" sz="2000" dirty="0">
              <a:latin typeface="Arial" pitchFamily="34" charset="0"/>
              <a:cs typeface="Arial" pitchFamily="34" charset="0"/>
            </a:endParaRPr>
          </a:p>
          <a:p>
            <a:r>
              <a:rPr lang="de-DE" altLang="de-DE" sz="2000" dirty="0">
                <a:latin typeface="Arial" pitchFamily="34" charset="0"/>
                <a:cs typeface="Arial" pitchFamily="34" charset="0"/>
              </a:rPr>
              <a:t>Adresse: 	Werkschulheimstraße 11</a:t>
            </a:r>
          </a:p>
          <a:p>
            <a:r>
              <a:rPr lang="de-DE" altLang="de-DE" sz="2000" dirty="0">
                <a:latin typeface="Arial" pitchFamily="34" charset="0"/>
                <a:cs typeface="Arial" pitchFamily="34" charset="0"/>
              </a:rPr>
              <a:t>		5323</a:t>
            </a:r>
            <a:r>
              <a:rPr lang="de-DE" altLang="de-DE" sz="2000" dirty="0">
                <a:latin typeface="Arial" charset="0"/>
              </a:rPr>
              <a:t> </a:t>
            </a:r>
            <a:r>
              <a:rPr lang="de-DE" altLang="de-DE" sz="2000" dirty="0" err="1">
                <a:latin typeface="Arial" charset="0"/>
              </a:rPr>
              <a:t>Ebenau</a:t>
            </a:r>
            <a:r>
              <a:rPr lang="de-DE" altLang="de-DE" sz="2000" dirty="0">
                <a:latin typeface="Arial" charset="0"/>
              </a:rPr>
              <a:t> bei Salzburg</a:t>
            </a:r>
          </a:p>
          <a:p>
            <a:r>
              <a:rPr lang="de-DE" altLang="de-DE" sz="2000" dirty="0">
                <a:latin typeface="Arial" charset="0"/>
                <a:cs typeface="Arial" pitchFamily="34" charset="0"/>
              </a:rPr>
              <a:t>Tel.:		+436221-7281-122</a:t>
            </a:r>
            <a:r>
              <a:rPr lang="de-DE" altLang="de-DE" sz="2000" dirty="0">
                <a:latin typeface="Arial" pitchFamily="34" charset="0"/>
                <a:cs typeface="Arial" pitchFamily="34" charset="0"/>
              </a:rPr>
              <a:t>			</a:t>
            </a:r>
          </a:p>
          <a:p>
            <a:r>
              <a:rPr lang="de-DE" altLang="de-DE" sz="2000" dirty="0">
                <a:latin typeface="Arial" charset="0"/>
              </a:rPr>
              <a:t>Email		</a:t>
            </a:r>
            <a:r>
              <a:rPr lang="de-AT" altLang="de-DE" sz="2000" dirty="0">
                <a:latin typeface="Arial" pitchFamily="34" charset="0"/>
                <a:cs typeface="Arial" pitchFamily="34" charset="0"/>
                <a:hlinkClick r:id="rId2"/>
              </a:rPr>
              <a:t>sekretariat@werkschulheim.at</a:t>
            </a:r>
            <a:endParaRPr lang="de-AT" altLang="de-DE" sz="2000" dirty="0">
              <a:latin typeface="Arial" pitchFamily="34" charset="0"/>
              <a:cs typeface="Arial" pitchFamily="34" charset="0"/>
            </a:endParaRPr>
          </a:p>
          <a:p>
            <a:r>
              <a:rPr lang="de-AT" altLang="de-DE" sz="2000" dirty="0">
                <a:latin typeface="Arial" pitchFamily="34" charset="0"/>
                <a:cs typeface="Arial" pitchFamily="34" charset="0"/>
              </a:rPr>
              <a:t>Web		www.werkschulheim.at</a:t>
            </a:r>
          </a:p>
          <a:p>
            <a:r>
              <a:rPr lang="de-AT" altLang="de-DE" sz="2000" dirty="0">
                <a:latin typeface="Arial" pitchFamily="34" charset="0"/>
                <a:cs typeface="Arial" pitchFamily="34" charset="0"/>
              </a:rPr>
              <a:t>		</a:t>
            </a:r>
            <a:endParaRPr lang="de-DE" altLang="de-DE" sz="2000" dirty="0">
              <a:latin typeface="Arial" charset="0"/>
            </a:endParaRPr>
          </a:p>
        </p:txBody>
      </p:sp>
      <p:sp>
        <p:nvSpPr>
          <p:cNvPr id="3" name="Fußzeilenplatzhalter 2"/>
          <p:cNvSpPr>
            <a:spLocks noGrp="1"/>
          </p:cNvSpPr>
          <p:nvPr>
            <p:ph type="ftr" sz="quarter" idx="11"/>
          </p:nvPr>
        </p:nvSpPr>
        <p:spPr>
          <a:xfrm>
            <a:off x="3131840" y="6487120"/>
            <a:ext cx="5472608"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4290500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11560" y="1124744"/>
            <a:ext cx="7920880" cy="5733256"/>
          </a:xfrm>
          <a:prstGeom prst="rect">
            <a:avLst/>
          </a:prstGeom>
          <a:ln>
            <a:miter lim="800000"/>
            <a:headEnd/>
            <a:tailEnd/>
          </a:ln>
        </p:spPr>
        <p:txBody>
          <a:bodyPr/>
          <a:lstStyle/>
          <a:p>
            <a:pPr defTabSz="715963" eaLnBrk="1" hangingPunct="1">
              <a:lnSpc>
                <a:spcPct val="150000"/>
              </a:lnSpc>
              <a:buFont typeface="Arial" panose="020B0604020202020204" pitchFamily="34" charset="0"/>
              <a:buChar char="•"/>
              <a:defRPr/>
            </a:pPr>
            <a:r>
              <a:rPr lang="de-AT" sz="2000" dirty="0">
                <a:latin typeface="Arial" panose="020B0604020202020204" pitchFamily="34" charset="0"/>
                <a:cs typeface="Arial" panose="020B0604020202020204" pitchFamily="34" charset="0"/>
              </a:rPr>
              <a:t>Sind die Noten „Sehr gut“ und „Gut“?</a:t>
            </a:r>
          </a:p>
          <a:p>
            <a:pPr defTabSz="715963" eaLnBrk="1" hangingPunct="1">
              <a:lnSpc>
                <a:spcPct val="150000"/>
              </a:lnSpc>
              <a:buFont typeface="Arial" panose="020B0604020202020204" pitchFamily="34" charset="0"/>
              <a:buChar char="•"/>
              <a:defRPr/>
            </a:pPr>
            <a:r>
              <a:rPr lang="de-AT" sz="2000" dirty="0">
                <a:latin typeface="Arial" panose="020B0604020202020204" pitchFamily="34" charset="0"/>
                <a:cs typeface="Arial" panose="020B0604020202020204" pitchFamily="34" charset="0"/>
              </a:rPr>
              <a:t>Wie viel Hilfe braucht das Kind?</a:t>
            </a:r>
          </a:p>
          <a:p>
            <a:pPr defTabSz="715963" eaLnBrk="1" hangingPunct="1">
              <a:lnSpc>
                <a:spcPct val="150000"/>
              </a:lnSpc>
              <a:buFont typeface="Arial" panose="020B0604020202020204" pitchFamily="34" charset="0"/>
              <a:buChar char="•"/>
              <a:defRPr/>
            </a:pPr>
            <a:r>
              <a:rPr lang="de-AT" sz="2000" dirty="0">
                <a:latin typeface="Arial" panose="020B0604020202020204" pitchFamily="34" charset="0"/>
                <a:cs typeface="Arial" panose="020B0604020202020204" pitchFamily="34" charset="0"/>
              </a:rPr>
              <a:t>Sind die Leistungen gleichbleibend gut?</a:t>
            </a:r>
          </a:p>
          <a:p>
            <a:pPr defTabSz="715963" eaLnBrk="1" hangingPunct="1">
              <a:lnSpc>
                <a:spcPct val="150000"/>
              </a:lnSpc>
              <a:buFont typeface="Arial" panose="020B0604020202020204" pitchFamily="34" charset="0"/>
              <a:buChar char="•"/>
              <a:defRPr/>
            </a:pPr>
            <a:r>
              <a:rPr lang="de-AT" sz="2000" dirty="0">
                <a:latin typeface="Arial" panose="020B0604020202020204" pitchFamily="34" charset="0"/>
                <a:cs typeface="Arial" panose="020B0604020202020204" pitchFamily="34" charset="0"/>
              </a:rPr>
              <a:t>Sind die Leistungen zu Hause und in der Schule auffallend unterschiedlich? </a:t>
            </a:r>
          </a:p>
          <a:p>
            <a:pPr defTabSz="355600" eaLnBrk="1" hangingPunct="1">
              <a:lnSpc>
                <a:spcPct val="150000"/>
              </a:lnSpc>
              <a:buFont typeface="Arial" panose="020B0604020202020204" pitchFamily="34" charset="0"/>
              <a:buChar char="•"/>
              <a:defRPr/>
            </a:pPr>
            <a:r>
              <a:rPr lang="de-AT" sz="2000" dirty="0">
                <a:latin typeface="Arial" panose="020B0604020202020204" pitchFamily="34" charset="0"/>
                <a:cs typeface="Arial" panose="020B0604020202020204" pitchFamily="34" charset="0"/>
              </a:rPr>
              <a:t>Arbeitet Ihr Kind „am Limit“ oder tut es sich leicht?</a:t>
            </a:r>
          </a:p>
          <a:p>
            <a:pPr defTabSz="715963" eaLnBrk="1" hangingPunct="1">
              <a:lnSpc>
                <a:spcPct val="150000"/>
              </a:lnSpc>
              <a:buFont typeface="Arial" panose="020B0604020202020204" pitchFamily="34" charset="0"/>
              <a:buChar char="•"/>
              <a:defRPr/>
            </a:pPr>
            <a:r>
              <a:rPr lang="de-AT" sz="2000" dirty="0">
                <a:latin typeface="Arial" panose="020B0604020202020204" pitchFamily="34" charset="0"/>
                <a:cs typeface="Arial" panose="020B0604020202020204" pitchFamily="34" charset="0"/>
              </a:rPr>
              <a:t>Wie leistungsfähig ist Ihr Kind bei Schularbeiten?</a:t>
            </a:r>
          </a:p>
        </p:txBody>
      </p:sp>
      <p:sp>
        <p:nvSpPr>
          <p:cNvPr id="4099" name="Rectangle 2"/>
          <p:cNvSpPr txBox="1">
            <a:spLocks noChangeArrowheads="1"/>
          </p:cNvSpPr>
          <p:nvPr/>
        </p:nvSpPr>
        <p:spPr bwMode="auto">
          <a:xfrm>
            <a:off x="0" y="0"/>
            <a:ext cx="9144000" cy="1072800"/>
          </a:xfrm>
          <a:prstGeom prst="rect">
            <a:avLst/>
          </a:prstGeom>
          <a:solidFill>
            <a:schemeClr val="bg1">
              <a:lumMod val="95000"/>
            </a:schemeClr>
          </a:solidFill>
          <a:ln>
            <a:noFill/>
          </a:ln>
        </p:spPr>
        <p:style>
          <a:lnRef idx="2">
            <a:schemeClr val="dk1"/>
          </a:lnRef>
          <a:fillRef idx="1">
            <a:schemeClr val="lt1"/>
          </a:fillRef>
          <a:effectRef idx="0">
            <a:schemeClr val="dk1"/>
          </a:effectRef>
          <a:fontRef idx="minor">
            <a:schemeClr val="dk1"/>
          </a:fontRef>
        </p:style>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DE" sz="2400" b="1" dirty="0">
                <a:solidFill>
                  <a:schemeClr val="tx2"/>
                </a:solidFill>
                <a:cs typeface="Arial" pitchFamily="34" charset="0"/>
              </a:rPr>
              <a:t>Leistungsbild</a:t>
            </a:r>
          </a:p>
        </p:txBody>
      </p:sp>
      <p:sp>
        <p:nvSpPr>
          <p:cNvPr id="2" name="Rechteck 1"/>
          <p:cNvSpPr/>
          <p:nvPr/>
        </p:nvSpPr>
        <p:spPr>
          <a:xfrm>
            <a:off x="611560" y="6309320"/>
            <a:ext cx="7920880"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2130618442"/>
      </p:ext>
    </p:extLst>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11560" y="908720"/>
            <a:ext cx="7920880" cy="5877273"/>
          </a:xfrm>
          <a:prstGeom prst="rect">
            <a:avLst/>
          </a:prstGeom>
          <a:ln>
            <a:miter lim="800000"/>
            <a:headEnd/>
            <a:tailEnd/>
          </a:ln>
        </p:spPr>
        <p:txBody>
          <a:bodyPr/>
          <a:lstStyle/>
          <a:p>
            <a:pPr defTabSz="715963" eaLnBrk="1" hangingPunct="1">
              <a:lnSpc>
                <a:spcPct val="100000"/>
              </a:lnSpc>
              <a:buFont typeface="Wingdings" pitchFamily="2" charset="2"/>
              <a:buChar char="Ø"/>
              <a:defRPr/>
            </a:pPr>
            <a:endParaRPr lang="de-AT" sz="2400" dirty="0">
              <a:latin typeface="Calibri" pitchFamily="34" charset="0"/>
            </a:endParaRPr>
          </a:p>
          <a:p>
            <a:pPr defTabSz="715963" eaLnBrk="1" hangingPunct="1">
              <a:defRPr/>
            </a:pPr>
            <a:r>
              <a:rPr lang="de-AT" sz="2000" dirty="0">
                <a:latin typeface="Arial" panose="020B0604020202020204" pitchFamily="34" charset="0"/>
                <a:cs typeface="Arial" panose="020B0604020202020204" pitchFamily="34" charset="0"/>
              </a:rPr>
              <a:t>Bundesrealgymnasium Akademiestraße</a:t>
            </a:r>
          </a:p>
          <a:p>
            <a:pPr defTabSz="715963" eaLnBrk="1" hangingPunct="1">
              <a:defRPr/>
            </a:pPr>
            <a:r>
              <a:rPr lang="de-AT" sz="2000" dirty="0">
                <a:latin typeface="Arial" panose="020B0604020202020204" pitchFamily="34" charset="0"/>
                <a:cs typeface="Arial" panose="020B0604020202020204" pitchFamily="34" charset="0"/>
              </a:rPr>
              <a:t>Christian Doppler Realgymnasium</a:t>
            </a:r>
          </a:p>
          <a:p>
            <a:pPr defTabSz="715963" eaLnBrk="1" hangingPunct="1">
              <a:defRPr/>
            </a:pPr>
            <a:r>
              <a:rPr lang="de-AT" sz="2000" dirty="0" err="1">
                <a:latin typeface="Arial" panose="020B0604020202020204" pitchFamily="34" charset="0"/>
                <a:cs typeface="Arial" panose="020B0604020202020204" pitchFamily="34" charset="0"/>
              </a:rPr>
              <a:t>Wirtschaftskundliches</a:t>
            </a:r>
            <a:r>
              <a:rPr lang="de-AT" sz="2000" dirty="0">
                <a:latin typeface="Arial" panose="020B0604020202020204" pitchFamily="34" charset="0"/>
                <a:cs typeface="Arial" panose="020B0604020202020204" pitchFamily="34" charset="0"/>
              </a:rPr>
              <a:t> Realgymnasium</a:t>
            </a:r>
          </a:p>
          <a:p>
            <a:pPr defTabSz="715963" eaLnBrk="1" hangingPunct="1">
              <a:defRPr/>
            </a:pPr>
            <a:r>
              <a:rPr lang="de-AT" sz="2000" dirty="0">
                <a:latin typeface="Arial" panose="020B0604020202020204" pitchFamily="34" charset="0"/>
                <a:cs typeface="Arial" panose="020B0604020202020204" pitchFamily="34" charset="0"/>
              </a:rPr>
              <a:t>Sport- und Musik- Realgymnasium</a:t>
            </a:r>
          </a:p>
          <a:p>
            <a:pPr defTabSz="715963" eaLnBrk="1" hangingPunct="1">
              <a:lnSpc>
                <a:spcPct val="100000"/>
              </a:lnSpc>
              <a:buClr>
                <a:srgbClr val="0000FF"/>
              </a:buClr>
              <a:buFont typeface="Wingdings" pitchFamily="2" charset="2"/>
              <a:buChar char="§"/>
              <a:defRPr/>
            </a:pPr>
            <a:endParaRPr lang="de-AT" sz="2000" dirty="0">
              <a:latin typeface="Calibri" pitchFamily="34" charset="0"/>
            </a:endParaRPr>
          </a:p>
        </p:txBody>
      </p:sp>
      <p:sp>
        <p:nvSpPr>
          <p:cNvPr id="4099" name="Rectangle 2"/>
          <p:cNvSpPr txBox="1">
            <a:spLocks noChangeArrowheads="1"/>
          </p:cNvSpPr>
          <p:nvPr/>
        </p:nvSpPr>
        <p:spPr bwMode="auto">
          <a:xfrm>
            <a:off x="1" y="1"/>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Realgymnasien</a:t>
            </a:r>
            <a:r>
              <a:rPr lang="de-AT" sz="2800" b="1" dirty="0">
                <a:solidFill>
                  <a:srgbClr val="0000FF"/>
                </a:solidFill>
                <a:latin typeface="Calibri" pitchFamily="34" charset="0"/>
                <a:ea typeface="Arial Unicode MS" pitchFamily="34" charset="-128"/>
                <a:cs typeface="Arial Unicode MS" pitchFamily="34" charset="-128"/>
              </a:rPr>
              <a:t> </a:t>
            </a:r>
          </a:p>
        </p:txBody>
      </p:sp>
      <p:sp>
        <p:nvSpPr>
          <p:cNvPr id="2" name="Rechteck 1"/>
          <p:cNvSpPr/>
          <p:nvPr/>
        </p:nvSpPr>
        <p:spPr>
          <a:xfrm>
            <a:off x="611560" y="6237312"/>
            <a:ext cx="7920880"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3734927230"/>
      </p:ext>
    </p:extLst>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14081" y="0"/>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Bundesrealgymnasium Akademiestraße</a:t>
            </a:r>
          </a:p>
        </p:txBody>
      </p:sp>
      <p:sp>
        <p:nvSpPr>
          <p:cNvPr id="2" name="Rechteck 1"/>
          <p:cNvSpPr/>
          <p:nvPr/>
        </p:nvSpPr>
        <p:spPr>
          <a:xfrm>
            <a:off x="611560" y="1052736"/>
            <a:ext cx="7920880" cy="4093428"/>
          </a:xfrm>
          <a:prstGeom prst="rect">
            <a:avLst/>
          </a:prstGeom>
        </p:spPr>
        <p:txBody>
          <a:bodyPr wrap="square">
            <a:spAutoFit/>
          </a:bodyPr>
          <a:lstStyle/>
          <a:p>
            <a:r>
              <a:rPr lang="de-AT" altLang="de-DE" sz="2000" dirty="0">
                <a:latin typeface="Arial" charset="0"/>
              </a:rPr>
              <a:t>Zwei Schwerpunkte in der Unterstufe:</a:t>
            </a:r>
          </a:p>
          <a:p>
            <a:endParaRPr lang="de-AT" altLang="de-DE" sz="2000" dirty="0">
              <a:latin typeface="Arial" charset="0"/>
            </a:endParaRPr>
          </a:p>
          <a:p>
            <a:pPr marL="342900" indent="-342900">
              <a:buFont typeface="Arial" charset="0"/>
              <a:buChar char="•"/>
            </a:pPr>
            <a:r>
              <a:rPr lang="de-AT" altLang="de-DE" sz="2000" dirty="0">
                <a:latin typeface="Arial" charset="0"/>
              </a:rPr>
              <a:t>Informatik </a:t>
            </a:r>
            <a:r>
              <a:rPr lang="de-DE" altLang="de-DE" sz="2000" dirty="0">
                <a:latin typeface="Arial" charset="0"/>
              </a:rPr>
              <a:t>mit den Schwerpunkten </a:t>
            </a:r>
          </a:p>
          <a:p>
            <a:pPr marL="361950"/>
            <a:r>
              <a:rPr lang="de-DE" altLang="de-DE" sz="2000" dirty="0">
                <a:latin typeface="Arial" charset="0"/>
              </a:rPr>
              <a:t>Kommunikation, Programmierung und Grafik/Video/Audio</a:t>
            </a:r>
          </a:p>
          <a:p>
            <a:pPr>
              <a:tabLst>
                <a:tab pos="361950" algn="l"/>
              </a:tabLst>
            </a:pPr>
            <a:r>
              <a:rPr lang="de-AT" sz="2000" dirty="0">
                <a:latin typeface="Arial" pitchFamily="34" charset="0"/>
                <a:cs typeface="Arial" pitchFamily="34" charset="0"/>
              </a:rPr>
              <a:t>	Zusatzangebot »</a:t>
            </a:r>
            <a:r>
              <a:rPr lang="de-AT" sz="2000" dirty="0" err="1">
                <a:latin typeface="Arial" pitchFamily="34" charset="0"/>
                <a:cs typeface="Arial" pitchFamily="34" charset="0"/>
              </a:rPr>
              <a:t>Robotics</a:t>
            </a:r>
            <a:r>
              <a:rPr lang="de-AT" sz="2000" dirty="0">
                <a:latin typeface="Arial" pitchFamily="34" charset="0"/>
                <a:cs typeface="Arial" pitchFamily="34" charset="0"/>
              </a:rPr>
              <a:t>« in der 3. und/oder 4. Klasse.</a:t>
            </a:r>
            <a:br>
              <a:rPr lang="de-AT" sz="2000" dirty="0">
                <a:latin typeface="Arial" pitchFamily="34" charset="0"/>
                <a:cs typeface="Arial" pitchFamily="34" charset="0"/>
              </a:rPr>
            </a:br>
            <a:r>
              <a:rPr lang="de-AT" sz="2000" dirty="0">
                <a:latin typeface="Arial" pitchFamily="34" charset="0"/>
                <a:cs typeface="Arial" pitchFamily="34" charset="0"/>
              </a:rPr>
              <a:t>	Roboter konstruieren, Roboter programmieren, an Wettbewerben 	teilnehmen. </a:t>
            </a:r>
          </a:p>
          <a:p>
            <a:pPr>
              <a:tabLst>
                <a:tab pos="361950" algn="l"/>
              </a:tabLst>
            </a:pPr>
            <a:endParaRPr lang="de-DE" altLang="de-DE" sz="2000" b="1" dirty="0">
              <a:latin typeface="Arial" pitchFamily="34" charset="0"/>
              <a:cs typeface="Arial" pitchFamily="34" charset="0"/>
            </a:endParaRPr>
          </a:p>
          <a:p>
            <a:pPr marL="342900" indent="-342900">
              <a:buFont typeface="Arial" charset="0"/>
              <a:buChar char="•"/>
            </a:pPr>
            <a:r>
              <a:rPr lang="de-DE" altLang="de-DE" sz="2000" dirty="0">
                <a:latin typeface="Arial" charset="0"/>
              </a:rPr>
              <a:t>Naturwissenschaften: </a:t>
            </a:r>
            <a:r>
              <a:rPr lang="de-AT" altLang="de-DE" sz="2000" dirty="0" err="1">
                <a:latin typeface="Arial" charset="0"/>
              </a:rPr>
              <a:t>projekt</a:t>
            </a:r>
            <a:r>
              <a:rPr lang="de-AT" altLang="de-DE" sz="2000" dirty="0">
                <a:latin typeface="Arial" charset="0"/>
              </a:rPr>
              <a:t> + </a:t>
            </a:r>
            <a:r>
              <a:rPr lang="de-AT" altLang="de-DE" sz="2000" dirty="0" err="1">
                <a:latin typeface="Arial" charset="0"/>
              </a:rPr>
              <a:t>labor</a:t>
            </a:r>
            <a:r>
              <a:rPr lang="de-AT" altLang="de-DE" sz="2000" dirty="0">
                <a:latin typeface="Arial" charset="0"/>
              </a:rPr>
              <a:t>: </a:t>
            </a:r>
          </a:p>
          <a:p>
            <a:pPr defTabSz="361950"/>
            <a:r>
              <a:rPr lang="de-AT" altLang="de-DE" sz="2000" dirty="0">
                <a:latin typeface="Arial" charset="0"/>
              </a:rPr>
              <a:t>	Projektunterricht ab der 1. Klasse, fächerübergreifender 	Unterricht mit allen Gegenständen, ab 4.Kl. 	Naturwissenschaftliches Labor in Biologie + Chemie + Physik </a:t>
            </a:r>
          </a:p>
          <a:p>
            <a:endParaRPr lang="de-AT" altLang="de-DE" sz="2000" dirty="0">
              <a:latin typeface="Arial" charset="0"/>
            </a:endParaRPr>
          </a:p>
        </p:txBody>
      </p:sp>
      <p:sp>
        <p:nvSpPr>
          <p:cNvPr id="3" name="Fußzeilenplatzhalter 2"/>
          <p:cNvSpPr>
            <a:spLocks noGrp="1"/>
          </p:cNvSpPr>
          <p:nvPr>
            <p:ph type="ftr" sz="quarter" idx="11"/>
          </p:nvPr>
        </p:nvSpPr>
        <p:spPr>
          <a:xfrm>
            <a:off x="3124200" y="6356350"/>
            <a:ext cx="5408240"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353943953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14081" y="0"/>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Bundesrealgymnasium Akademiestraße</a:t>
            </a:r>
          </a:p>
        </p:txBody>
      </p:sp>
      <p:sp>
        <p:nvSpPr>
          <p:cNvPr id="2" name="Rechteck 1"/>
          <p:cNvSpPr/>
          <p:nvPr/>
        </p:nvSpPr>
        <p:spPr>
          <a:xfrm>
            <a:off x="611560" y="1052736"/>
            <a:ext cx="7920880" cy="4093428"/>
          </a:xfrm>
          <a:prstGeom prst="rect">
            <a:avLst/>
          </a:prstGeom>
        </p:spPr>
        <p:txBody>
          <a:bodyPr wrap="square">
            <a:spAutoFit/>
          </a:bodyPr>
          <a:lstStyle/>
          <a:p>
            <a:pPr marL="342900" indent="-342900"/>
            <a:r>
              <a:rPr lang="de-DE" altLang="de-DE" sz="2000" dirty="0">
                <a:solidFill>
                  <a:srgbClr val="FF0000"/>
                </a:solidFill>
                <a:latin typeface="Arial" charset="0"/>
              </a:rPr>
              <a:t>Nachmittagsbetreuung bis 17:15</a:t>
            </a:r>
            <a:endParaRPr lang="de-AT" altLang="de-DE" sz="2000" dirty="0">
              <a:solidFill>
                <a:srgbClr val="FF0000"/>
              </a:solidFill>
              <a:latin typeface="Arial" charset="0"/>
            </a:endParaRPr>
          </a:p>
          <a:p>
            <a:endParaRPr lang="de-AT" altLang="de-DE" sz="2000" dirty="0">
              <a:solidFill>
                <a:srgbClr val="FF0000"/>
              </a:solidFill>
              <a:latin typeface="Arial" charset="0"/>
            </a:endParaRPr>
          </a:p>
          <a:p>
            <a:r>
              <a:rPr lang="de-AT" altLang="de-DE" sz="2000" dirty="0">
                <a:solidFill>
                  <a:schemeClr val="tx2"/>
                </a:solidFill>
                <a:latin typeface="Arial" charset="0"/>
              </a:rPr>
              <a:t>Wichtige Termine:</a:t>
            </a:r>
          </a:p>
          <a:p>
            <a:r>
              <a:rPr lang="de-AT" altLang="de-DE" sz="2000" dirty="0">
                <a:latin typeface="Arial" charset="0"/>
              </a:rPr>
              <a:t>Tag der offenen Tür:	22.11.2019 (08:00 bis 12:00)</a:t>
            </a:r>
            <a:endParaRPr lang="de-DE" altLang="de-DE" sz="2000" dirty="0">
              <a:latin typeface="Arial" charset="0"/>
            </a:endParaRPr>
          </a:p>
          <a:p>
            <a:pPr eaLnBrk="1" hangingPunct="1">
              <a:buFont typeface="Wingdings" pitchFamily="2" charset="2"/>
              <a:buNone/>
            </a:pPr>
            <a:endParaRPr lang="de-DE" altLang="de-DE" sz="2000" dirty="0">
              <a:latin typeface="Arial" panose="020B0604020202020204" pitchFamily="34" charset="0"/>
              <a:cs typeface="Arial" panose="020B0604020202020204" pitchFamily="34" charset="0"/>
            </a:endParaRPr>
          </a:p>
          <a:p>
            <a:pPr eaLnBrk="1" hangingPunct="1">
              <a:buFont typeface="Wingdings" pitchFamily="2" charset="2"/>
              <a:buNone/>
            </a:pPr>
            <a:endParaRPr lang="de-DE" altLang="de-DE" sz="2000" dirty="0">
              <a:latin typeface="Arial" panose="020B0604020202020204" pitchFamily="34" charset="0"/>
              <a:cs typeface="Arial" panose="020B0604020202020204" pitchFamily="34" charset="0"/>
            </a:endParaRPr>
          </a:p>
          <a:p>
            <a:pPr eaLnBrk="1" hangingPunct="1">
              <a:buFont typeface="Wingdings" pitchFamily="2" charset="2"/>
              <a:buNone/>
            </a:pPr>
            <a:r>
              <a:rPr lang="de-DE" altLang="de-DE" sz="2000" dirty="0">
                <a:solidFill>
                  <a:schemeClr val="tx2"/>
                </a:solidFill>
                <a:latin typeface="Arial" panose="020B0604020202020204" pitchFamily="34" charset="0"/>
                <a:cs typeface="Arial" panose="020B0604020202020204" pitchFamily="34" charset="0"/>
              </a:rPr>
              <a:t>Daten:</a:t>
            </a:r>
          </a:p>
          <a:p>
            <a:pPr eaLnBrk="1" hangingPunct="1">
              <a:buFont typeface="Wingdings" pitchFamily="2" charset="2"/>
              <a:buNone/>
            </a:pPr>
            <a:r>
              <a:rPr lang="de-DE" altLang="de-DE" sz="2000" dirty="0">
                <a:latin typeface="Arial" panose="020B0604020202020204" pitchFamily="34" charset="0"/>
                <a:cs typeface="Arial" panose="020B0604020202020204" pitchFamily="34" charset="0"/>
              </a:rPr>
              <a:t>Direktor:	Mag. Johannes </a:t>
            </a:r>
            <a:r>
              <a:rPr lang="de-DE" altLang="de-DE" sz="2000" dirty="0" err="1">
                <a:latin typeface="Arial" panose="020B0604020202020204" pitchFamily="34" charset="0"/>
                <a:cs typeface="Arial" panose="020B0604020202020204" pitchFamily="34" charset="0"/>
              </a:rPr>
              <a:t>Schiendorfer</a:t>
            </a:r>
            <a:endParaRPr lang="de-DE" altLang="de-DE" sz="2000" dirty="0">
              <a:latin typeface="Arial" pitchFamily="34" charset="0"/>
              <a:cs typeface="Arial" pitchFamily="34" charset="0"/>
            </a:endParaRPr>
          </a:p>
          <a:p>
            <a:r>
              <a:rPr lang="de-DE" altLang="de-DE" sz="2000" dirty="0">
                <a:latin typeface="Arial" pitchFamily="34" charset="0"/>
                <a:cs typeface="Arial" pitchFamily="34" charset="0"/>
              </a:rPr>
              <a:t>Adresse: 	</a:t>
            </a:r>
            <a:r>
              <a:rPr lang="de-AT" altLang="de-DE" sz="2000" dirty="0">
                <a:latin typeface="Arial" charset="0"/>
              </a:rPr>
              <a:t>Akademiestraße 19</a:t>
            </a:r>
          </a:p>
          <a:p>
            <a:r>
              <a:rPr lang="de-AT" altLang="de-DE" sz="2000" dirty="0">
                <a:latin typeface="Arial" charset="0"/>
              </a:rPr>
              <a:t>		5020 Salzburg</a:t>
            </a:r>
          </a:p>
          <a:p>
            <a:r>
              <a:rPr lang="de-DE" altLang="de-DE" sz="2000" dirty="0">
                <a:latin typeface="Arial" pitchFamily="34" charset="0"/>
                <a:cs typeface="Arial" pitchFamily="34" charset="0"/>
              </a:rPr>
              <a:t>Telefon:		+43</a:t>
            </a:r>
            <a:r>
              <a:rPr lang="de-AT" altLang="de-DE" sz="2000" dirty="0">
                <a:latin typeface="Arial" charset="0"/>
              </a:rPr>
              <a:t> 662 62 35 15</a:t>
            </a:r>
            <a:endParaRPr lang="de-DE" altLang="de-DE" sz="2000" dirty="0">
              <a:latin typeface="Arial" pitchFamily="34" charset="0"/>
              <a:cs typeface="Arial" pitchFamily="34" charset="0"/>
            </a:endParaRPr>
          </a:p>
          <a:p>
            <a:r>
              <a:rPr lang="de-DE" altLang="de-DE" sz="2000" dirty="0">
                <a:latin typeface="Arial" charset="0"/>
              </a:rPr>
              <a:t>Email:		</a:t>
            </a:r>
            <a:r>
              <a:rPr lang="de-AT" altLang="de-DE" sz="2000" dirty="0">
                <a:latin typeface="Arial" charset="0"/>
                <a:hlinkClick r:id="rId2"/>
              </a:rPr>
              <a:t>office2@brg.salzburg.at</a:t>
            </a:r>
            <a:endParaRPr lang="de-AT" altLang="de-DE" sz="2000" dirty="0">
              <a:latin typeface="Arial" charset="0"/>
            </a:endParaRPr>
          </a:p>
          <a:p>
            <a:r>
              <a:rPr lang="de-AT" altLang="de-DE" sz="2000" dirty="0">
                <a:latin typeface="Arial" charset="0"/>
              </a:rPr>
              <a:t>Web		www.brg.salzburg.at</a:t>
            </a:r>
          </a:p>
        </p:txBody>
      </p:sp>
      <p:sp>
        <p:nvSpPr>
          <p:cNvPr id="3" name="Fußzeilenplatzhalter 2"/>
          <p:cNvSpPr>
            <a:spLocks noGrp="1"/>
          </p:cNvSpPr>
          <p:nvPr>
            <p:ph type="ftr" sz="quarter" idx="11"/>
          </p:nvPr>
        </p:nvSpPr>
        <p:spPr>
          <a:xfrm>
            <a:off x="3124200" y="6356350"/>
            <a:ext cx="5408240"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3073262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3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Christian Doppler Gymnasium</a:t>
            </a:r>
          </a:p>
        </p:txBody>
      </p:sp>
      <p:sp>
        <p:nvSpPr>
          <p:cNvPr id="4" name="Rechteck 3"/>
          <p:cNvSpPr/>
          <p:nvPr/>
        </p:nvSpPr>
        <p:spPr>
          <a:xfrm>
            <a:off x="611560" y="980728"/>
            <a:ext cx="7992888" cy="5970865"/>
          </a:xfrm>
          <a:prstGeom prst="rect">
            <a:avLst/>
          </a:prstGeom>
        </p:spPr>
        <p:txBody>
          <a:bodyPr wrap="square">
            <a:spAutoFit/>
          </a:bodyPr>
          <a:lstStyle/>
          <a:p>
            <a:pPr lvl="0"/>
            <a:r>
              <a:rPr lang="de-AT" altLang="de-DE" sz="2000" dirty="0">
                <a:latin typeface="Arial" panose="020B0604020202020204" pitchFamily="34" charset="0"/>
                <a:cs typeface="Arial" panose="020B0604020202020204" pitchFamily="34" charset="0"/>
              </a:rPr>
              <a:t>1</a:t>
            </a:r>
            <a:r>
              <a:rPr lang="de-AT" altLang="de-DE" dirty="0">
                <a:latin typeface="Arial" panose="020B0604020202020204" pitchFamily="34" charset="0"/>
                <a:cs typeface="Arial" panose="020B0604020202020204" pitchFamily="34" charset="0"/>
              </a:rPr>
              <a:t>. </a:t>
            </a:r>
            <a:r>
              <a:rPr lang="de-AT" altLang="de-DE" dirty="0" err="1">
                <a:latin typeface="Arial" panose="020B0604020202020204" pitchFamily="34" charset="0"/>
                <a:cs typeface="Arial" panose="020B0604020202020204" pitchFamily="34" charset="0"/>
              </a:rPr>
              <a:t>media</a:t>
            </a:r>
            <a:r>
              <a:rPr lang="de-AT" altLang="de-DE" dirty="0">
                <a:latin typeface="Arial" panose="020B0604020202020204" pitchFamily="34" charset="0"/>
                <a:cs typeface="Arial" panose="020B0604020202020204" pitchFamily="34" charset="0"/>
              </a:rPr>
              <a:t> lab</a:t>
            </a:r>
          </a:p>
          <a:p>
            <a:pPr marL="285750" lvl="0" indent="-285750">
              <a:buFont typeface="Arial" pitchFamily="34" charset="0"/>
              <a:buChar char="•"/>
            </a:pPr>
            <a:r>
              <a:rPr lang="de-AT" altLang="de-DE" dirty="0">
                <a:solidFill>
                  <a:prstClr val="black"/>
                </a:solidFill>
                <a:latin typeface="Arial" panose="020B0604020202020204" pitchFamily="34" charset="0"/>
                <a:cs typeface="Arial" panose="020B0604020202020204" pitchFamily="34" charset="0"/>
              </a:rPr>
              <a:t>Schwerpunkte: Medienarbeit, Offenes Lernen (OLE), Informatik</a:t>
            </a:r>
          </a:p>
          <a:p>
            <a:pPr marL="285750" lvl="0" indent="-285750">
              <a:buFont typeface="Arial" pitchFamily="34" charset="0"/>
              <a:buChar char="•"/>
            </a:pPr>
            <a:r>
              <a:rPr lang="de-AT" altLang="de-DE" dirty="0">
                <a:solidFill>
                  <a:prstClr val="black"/>
                </a:solidFill>
                <a:latin typeface="Arial" panose="020B0604020202020204" pitchFamily="34" charset="0"/>
                <a:cs typeface="Arial" panose="020B0604020202020204" pitchFamily="34" charset="0"/>
              </a:rPr>
              <a:t>Englisch wird ab der 1. Klasse unterrichtet</a:t>
            </a:r>
          </a:p>
          <a:p>
            <a:pPr marL="285750" lvl="0" indent="-285750">
              <a:buFont typeface="Arial" pitchFamily="34" charset="0"/>
              <a:buChar char="•"/>
            </a:pPr>
            <a:r>
              <a:rPr lang="de-AT" altLang="de-DE" dirty="0">
                <a:solidFill>
                  <a:prstClr val="black"/>
                </a:solidFill>
                <a:latin typeface="Arial" panose="020B0604020202020204" pitchFamily="34" charset="0"/>
                <a:cs typeface="Arial" panose="020B0604020202020204" pitchFamily="34" charset="0"/>
              </a:rPr>
              <a:t>Italienisch oder Spanisch, Französisch, Latein ab der 5. Klasse</a:t>
            </a:r>
          </a:p>
          <a:p>
            <a:pPr lvl="0"/>
            <a:endParaRPr lang="de-AT" altLang="de-DE" dirty="0">
              <a:solidFill>
                <a:prstClr val="black"/>
              </a:solidFill>
              <a:latin typeface="Arial" panose="020B0604020202020204" pitchFamily="34" charset="0"/>
              <a:cs typeface="Arial" panose="020B0604020202020204" pitchFamily="34" charset="0"/>
            </a:endParaRPr>
          </a:p>
          <a:p>
            <a:pPr lvl="0"/>
            <a:r>
              <a:rPr lang="de-AT" altLang="de-DE" dirty="0">
                <a:latin typeface="Arial" panose="020B0604020202020204" pitchFamily="34" charset="0"/>
                <a:cs typeface="Arial" panose="020B0604020202020204" pitchFamily="34" charset="0"/>
              </a:rPr>
              <a:t> 2. </a:t>
            </a:r>
            <a:r>
              <a:rPr lang="de-AT" altLang="de-DE" dirty="0" err="1">
                <a:latin typeface="Arial" panose="020B0604020202020204" pitchFamily="34" charset="0"/>
                <a:cs typeface="Arial" panose="020B0604020202020204" pitchFamily="34" charset="0"/>
              </a:rPr>
              <a:t>science</a:t>
            </a:r>
            <a:r>
              <a:rPr lang="de-AT" altLang="de-DE" dirty="0">
                <a:latin typeface="Arial" panose="020B0604020202020204" pitchFamily="34" charset="0"/>
                <a:cs typeface="Arial" panose="020B0604020202020204" pitchFamily="34" charset="0"/>
              </a:rPr>
              <a:t> lab</a:t>
            </a:r>
          </a:p>
          <a:p>
            <a:pPr marL="285750" lvl="0" indent="-285750">
              <a:buFont typeface="Arial" pitchFamily="34" charset="0"/>
              <a:buChar char="•"/>
            </a:pPr>
            <a:r>
              <a:rPr lang="de-DE" altLang="de-DE" dirty="0">
                <a:solidFill>
                  <a:prstClr val="black"/>
                </a:solidFill>
                <a:latin typeface="Arial" panose="020B0604020202020204" pitchFamily="34" charset="0"/>
                <a:cs typeface="Arial" panose="020B0604020202020204" pitchFamily="34" charset="0"/>
              </a:rPr>
              <a:t>Schwerpunkte: Labor (Physik, Biologie, Chemie), Offenes Lernen (OLE), Informatik</a:t>
            </a:r>
          </a:p>
          <a:p>
            <a:pPr marL="285750" lvl="0" indent="-285750">
              <a:buFont typeface="Arial" pitchFamily="34" charset="0"/>
              <a:buChar char="•"/>
            </a:pPr>
            <a:r>
              <a:rPr lang="de-DE" altLang="de-DE" dirty="0">
                <a:solidFill>
                  <a:prstClr val="black"/>
                </a:solidFill>
                <a:latin typeface="Arial" panose="020B0604020202020204" pitchFamily="34" charset="0"/>
                <a:cs typeface="Arial" panose="020B0604020202020204" pitchFamily="34" charset="0"/>
              </a:rPr>
              <a:t>Englisch wird ab der 1. Klasse unterrichtet</a:t>
            </a:r>
          </a:p>
          <a:p>
            <a:pPr marL="285750" lvl="0" indent="-285750">
              <a:buFont typeface="Arial" pitchFamily="34" charset="0"/>
              <a:buChar char="•"/>
            </a:pPr>
            <a:r>
              <a:rPr lang="de-DE" altLang="de-DE" dirty="0">
                <a:solidFill>
                  <a:prstClr val="black"/>
                </a:solidFill>
                <a:latin typeface="Arial" panose="020B0604020202020204" pitchFamily="34" charset="0"/>
                <a:cs typeface="Arial" panose="020B0604020202020204" pitchFamily="34" charset="0"/>
              </a:rPr>
              <a:t>Italienisch oder Spanisch, Französisch, Latein ab der 5. Klasse</a:t>
            </a:r>
          </a:p>
          <a:p>
            <a:pPr marL="285750" lvl="0" indent="-285750">
              <a:buFont typeface="Arial" pitchFamily="34" charset="0"/>
              <a:buChar char="•"/>
            </a:pPr>
            <a:endParaRPr lang="de-DE" altLang="de-DE" dirty="0">
              <a:latin typeface="Arial" panose="020B0604020202020204" pitchFamily="34" charset="0"/>
              <a:cs typeface="Arial" panose="020B0604020202020204" pitchFamily="34" charset="0"/>
            </a:endParaRPr>
          </a:p>
          <a:p>
            <a:pPr lvl="0"/>
            <a:r>
              <a:rPr lang="de-DE" altLang="de-DE" dirty="0">
                <a:latin typeface="Arial" panose="020B0604020202020204" pitchFamily="34" charset="0"/>
                <a:cs typeface="Arial" panose="020B0604020202020204" pitchFamily="34" charset="0"/>
              </a:rPr>
              <a:t>3. </a:t>
            </a:r>
            <a:r>
              <a:rPr lang="de-DE" altLang="de-DE" dirty="0" err="1">
                <a:latin typeface="Arial" panose="020B0604020202020204" pitchFamily="34" charset="0"/>
                <a:cs typeface="Arial" panose="020B0604020202020204" pitchFamily="34" charset="0"/>
              </a:rPr>
              <a:t>sports</a:t>
            </a:r>
            <a:r>
              <a:rPr lang="de-DE" altLang="de-DE" dirty="0">
                <a:latin typeface="Arial" panose="020B0604020202020204" pitchFamily="34" charset="0"/>
                <a:cs typeface="Arial" panose="020B0604020202020204" pitchFamily="34" charset="0"/>
              </a:rPr>
              <a:t> </a:t>
            </a:r>
            <a:r>
              <a:rPr lang="de-DE" altLang="de-DE" dirty="0" err="1">
                <a:latin typeface="Arial" panose="020B0604020202020204" pitchFamily="34" charset="0"/>
                <a:cs typeface="Arial" panose="020B0604020202020204" pitchFamily="34" charset="0"/>
              </a:rPr>
              <a:t>school</a:t>
            </a:r>
            <a:r>
              <a:rPr lang="de-DE" altLang="de-DE" dirty="0">
                <a:latin typeface="Arial" panose="020B0604020202020204" pitchFamily="34" charset="0"/>
                <a:cs typeface="Arial" panose="020B0604020202020204" pitchFamily="34" charset="0"/>
              </a:rPr>
              <a:t> </a:t>
            </a:r>
          </a:p>
          <a:p>
            <a:pPr marL="342900" lvl="0" indent="-342900">
              <a:buFont typeface="Arial" pitchFamily="34" charset="0"/>
              <a:buChar char="•"/>
            </a:pPr>
            <a:r>
              <a:rPr lang="de-DE" altLang="de-DE" dirty="0">
                <a:solidFill>
                  <a:prstClr val="black"/>
                </a:solidFill>
                <a:latin typeface="Arial" panose="020B0604020202020204" pitchFamily="34" charset="0"/>
                <a:cs typeface="Arial" panose="020B0604020202020204" pitchFamily="34" charset="0"/>
              </a:rPr>
              <a:t>Schwerpunkte: Bewegung und Sport, Sporttheorie</a:t>
            </a:r>
          </a:p>
          <a:p>
            <a:pPr marL="342900" lvl="0" indent="-342900">
              <a:buFont typeface="Arial" pitchFamily="34" charset="0"/>
              <a:buChar char="•"/>
            </a:pPr>
            <a:r>
              <a:rPr lang="de-DE" altLang="de-DE" dirty="0">
                <a:solidFill>
                  <a:prstClr val="black"/>
                </a:solidFill>
                <a:latin typeface="Arial" panose="020B0604020202020204" pitchFamily="34" charset="0"/>
                <a:cs typeface="Arial" panose="020B0604020202020204" pitchFamily="34" charset="0"/>
              </a:rPr>
              <a:t>Sprachen: gleich wie </a:t>
            </a:r>
            <a:r>
              <a:rPr lang="de-DE" altLang="de-DE" dirty="0" err="1">
                <a:solidFill>
                  <a:prstClr val="black"/>
                </a:solidFill>
                <a:latin typeface="Arial" panose="020B0604020202020204" pitchFamily="34" charset="0"/>
                <a:cs typeface="Arial" panose="020B0604020202020204" pitchFamily="34" charset="0"/>
              </a:rPr>
              <a:t>media</a:t>
            </a:r>
            <a:r>
              <a:rPr lang="de-DE" altLang="de-DE" dirty="0">
                <a:solidFill>
                  <a:prstClr val="black"/>
                </a:solidFill>
                <a:latin typeface="Arial" panose="020B0604020202020204" pitchFamily="34" charset="0"/>
                <a:cs typeface="Arial" panose="020B0604020202020204" pitchFamily="34" charset="0"/>
              </a:rPr>
              <a:t> lab und </a:t>
            </a:r>
            <a:r>
              <a:rPr lang="de-DE" altLang="de-DE" dirty="0" err="1">
                <a:solidFill>
                  <a:prstClr val="black"/>
                </a:solidFill>
                <a:latin typeface="Arial" panose="020B0604020202020204" pitchFamily="34" charset="0"/>
                <a:cs typeface="Arial" panose="020B0604020202020204" pitchFamily="34" charset="0"/>
              </a:rPr>
              <a:t>science</a:t>
            </a:r>
            <a:r>
              <a:rPr lang="de-DE" altLang="de-DE" dirty="0">
                <a:solidFill>
                  <a:prstClr val="black"/>
                </a:solidFill>
                <a:latin typeface="Arial" panose="020B0604020202020204" pitchFamily="34" charset="0"/>
                <a:cs typeface="Arial" panose="020B0604020202020204" pitchFamily="34" charset="0"/>
              </a:rPr>
              <a:t> lab</a:t>
            </a:r>
          </a:p>
          <a:p>
            <a:pPr lvl="0"/>
            <a:endParaRPr lang="de-DE" altLang="de-DE" dirty="0">
              <a:solidFill>
                <a:prstClr val="black"/>
              </a:solidFill>
              <a:latin typeface="Arial" panose="020B0604020202020204" pitchFamily="34" charset="0"/>
              <a:cs typeface="Arial" panose="020B0604020202020204" pitchFamily="34" charset="0"/>
            </a:endParaRPr>
          </a:p>
          <a:p>
            <a:pPr lvl="0"/>
            <a:r>
              <a:rPr lang="de-DE" altLang="de-DE" dirty="0">
                <a:solidFill>
                  <a:prstClr val="black"/>
                </a:solidFill>
                <a:latin typeface="Arial" panose="020B0604020202020204" pitchFamily="34" charset="0"/>
                <a:cs typeface="Arial" panose="020B0604020202020204" pitchFamily="34" charset="0"/>
              </a:rPr>
              <a:t>4. SSM Klasse - für sportliche Talente</a:t>
            </a:r>
          </a:p>
          <a:p>
            <a:pPr marL="285750" lvl="0" indent="-285750">
              <a:buFont typeface="Arial" pitchFamily="34" charset="0"/>
              <a:buChar char="•"/>
            </a:pPr>
            <a:r>
              <a:rPr lang="de-DE" altLang="de-DE" dirty="0">
                <a:solidFill>
                  <a:prstClr val="black"/>
                </a:solidFill>
                <a:latin typeface="Arial" panose="020B0604020202020204" pitchFamily="34" charset="0"/>
                <a:cs typeface="Arial" panose="020B0604020202020204" pitchFamily="34" charset="0"/>
              </a:rPr>
              <a:t>Weniger Stunden Sport als in der Sportklasse, damit für das aktive Training mit dem Verein genügend Zeit bleibt. </a:t>
            </a:r>
          </a:p>
          <a:p>
            <a:pPr marL="285750" lvl="0" indent="-285750">
              <a:buFont typeface="Arial" pitchFamily="34" charset="0"/>
              <a:buChar char="•"/>
            </a:pPr>
            <a:r>
              <a:rPr lang="de-DE" altLang="de-DE" dirty="0">
                <a:solidFill>
                  <a:prstClr val="black"/>
                </a:solidFill>
                <a:latin typeface="Arial" panose="020B0604020202020204" pitchFamily="34" charset="0"/>
                <a:cs typeface="Arial" panose="020B0604020202020204" pitchFamily="34" charset="0"/>
              </a:rPr>
              <a:t>Basic Training am Vormittag</a:t>
            </a:r>
          </a:p>
          <a:p>
            <a:pPr marL="285750" lvl="0" indent="-285750">
              <a:buFont typeface="Arial" pitchFamily="34" charset="0"/>
              <a:buChar char="•"/>
            </a:pPr>
            <a:r>
              <a:rPr lang="de-DE" altLang="de-DE" dirty="0">
                <a:solidFill>
                  <a:prstClr val="black"/>
                </a:solidFill>
                <a:latin typeface="Arial" panose="020B0604020202020204" pitchFamily="34" charset="0"/>
                <a:cs typeface="Arial" panose="020B0604020202020204" pitchFamily="34" charset="0"/>
              </a:rPr>
              <a:t>Terminliche Abstimmung der Zeiten mit Vereinen</a:t>
            </a:r>
          </a:p>
          <a:p>
            <a:pPr marL="342900" lvl="0" indent="-342900">
              <a:buFont typeface="Arial" pitchFamily="34" charset="0"/>
              <a:buChar char="•"/>
            </a:pPr>
            <a:endParaRPr lang="de-DE" altLang="de-DE" sz="2000" dirty="0">
              <a:solidFill>
                <a:prstClr val="black"/>
              </a:solidFill>
              <a:latin typeface="Arial" panose="020B0604020202020204" pitchFamily="34" charset="0"/>
              <a:cs typeface="Arial" panose="020B0604020202020204" pitchFamily="34" charset="0"/>
            </a:endParaRPr>
          </a:p>
        </p:txBody>
      </p:sp>
      <p:sp>
        <p:nvSpPr>
          <p:cNvPr id="2" name="Fußzeilenplatzhalter 1"/>
          <p:cNvSpPr>
            <a:spLocks noGrp="1"/>
          </p:cNvSpPr>
          <p:nvPr>
            <p:ph type="ftr" sz="quarter" idx="11"/>
          </p:nvPr>
        </p:nvSpPr>
        <p:spPr>
          <a:xfrm>
            <a:off x="6228184" y="6381328"/>
            <a:ext cx="2383904"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550561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Christian Doppler Gymnasium</a:t>
            </a:r>
          </a:p>
        </p:txBody>
      </p:sp>
      <p:sp>
        <p:nvSpPr>
          <p:cNvPr id="2" name="Rechteck 1"/>
          <p:cNvSpPr/>
          <p:nvPr/>
        </p:nvSpPr>
        <p:spPr>
          <a:xfrm>
            <a:off x="683568" y="1052736"/>
            <a:ext cx="7848872" cy="4093428"/>
          </a:xfrm>
          <a:prstGeom prst="rect">
            <a:avLst/>
          </a:prstGeom>
        </p:spPr>
        <p:txBody>
          <a:bodyPr wrap="square">
            <a:spAutoFit/>
          </a:bodyPr>
          <a:lstStyle/>
          <a:p>
            <a:pPr lvl="0"/>
            <a:r>
              <a:rPr lang="de-DE" altLang="de-DE" sz="2000" dirty="0">
                <a:solidFill>
                  <a:srgbClr val="FF0000"/>
                </a:solidFill>
                <a:latin typeface="Arial" panose="020B0604020202020204" pitchFamily="34" charset="0"/>
                <a:cs typeface="Arial" panose="020B0604020202020204" pitchFamily="34" charset="0"/>
              </a:rPr>
              <a:t>Tagesbetreuung: </a:t>
            </a:r>
            <a:r>
              <a:rPr lang="de-DE" altLang="de-DE" sz="2000" dirty="0">
                <a:latin typeface="Arial" panose="020B0604020202020204" pitchFamily="34" charset="0"/>
                <a:cs typeface="Arial" panose="020B0604020202020204" pitchFamily="34" charset="0"/>
              </a:rPr>
              <a:t>13:30 bis 16:00 Uhr</a:t>
            </a:r>
          </a:p>
          <a:p>
            <a:pPr lvl="0"/>
            <a:endParaRPr lang="de-DE" altLang="de-DE" sz="2000" dirty="0">
              <a:solidFill>
                <a:srgbClr val="FF0000"/>
              </a:solidFill>
              <a:latin typeface="Arial" panose="020B0604020202020204" pitchFamily="34" charset="0"/>
              <a:cs typeface="Arial" panose="020B0604020202020204" pitchFamily="34" charset="0"/>
            </a:endParaRPr>
          </a:p>
          <a:p>
            <a:pPr lvl="0"/>
            <a:r>
              <a:rPr lang="de-DE" altLang="de-DE" sz="2000" dirty="0">
                <a:solidFill>
                  <a:schemeClr val="tx2"/>
                </a:solidFill>
                <a:latin typeface="Arial" panose="020B0604020202020204" pitchFamily="34" charset="0"/>
                <a:cs typeface="Arial" panose="020B0604020202020204" pitchFamily="34" charset="0"/>
              </a:rPr>
              <a:t>Wichtige Termine</a:t>
            </a:r>
            <a:r>
              <a:rPr lang="de-DE" altLang="de-DE" sz="2000" dirty="0">
                <a:latin typeface="Arial" panose="020B0604020202020204" pitchFamily="34" charset="0"/>
                <a:cs typeface="Arial" panose="020B0604020202020204" pitchFamily="34" charset="0"/>
              </a:rPr>
              <a:t>:</a:t>
            </a:r>
          </a:p>
          <a:p>
            <a:pPr lvl="0"/>
            <a:r>
              <a:rPr lang="de-DE" altLang="de-DE" sz="2000" dirty="0">
                <a:latin typeface="Arial" panose="020B0604020202020204" pitchFamily="34" charset="0"/>
                <a:cs typeface="Arial" panose="020B0604020202020204" pitchFamily="34" charset="0"/>
              </a:rPr>
              <a:t>Tag der offenen Tür:	15.11.2019 (8.30 Uhr bis 12:00 Uhr)</a:t>
            </a:r>
          </a:p>
          <a:p>
            <a:r>
              <a:rPr lang="de-DE" altLang="de-DE" sz="2000" dirty="0">
                <a:solidFill>
                  <a:prstClr val="black"/>
                </a:solidFill>
                <a:latin typeface="Arial" pitchFamily="34" charset="0"/>
                <a:cs typeface="Arial" pitchFamily="34" charset="0"/>
              </a:rPr>
              <a:t>Eignungsprüfung:	04.02.2020</a:t>
            </a:r>
          </a:p>
          <a:p>
            <a:pPr lvl="0"/>
            <a:endParaRPr lang="de-DE" altLang="de-DE" sz="2000" u="sng" dirty="0">
              <a:solidFill>
                <a:prstClr val="black"/>
              </a:solidFill>
              <a:latin typeface="Arial" pitchFamily="34" charset="0"/>
              <a:cs typeface="Arial" pitchFamily="34" charset="0"/>
            </a:endParaRPr>
          </a:p>
          <a:p>
            <a:pPr lvl="0"/>
            <a:r>
              <a:rPr lang="de-DE" altLang="de-DE" sz="2000" dirty="0">
                <a:solidFill>
                  <a:schemeClr val="tx2"/>
                </a:solidFill>
                <a:latin typeface="Arial" pitchFamily="34" charset="0"/>
                <a:cs typeface="Arial" pitchFamily="34" charset="0"/>
              </a:rPr>
              <a:t>Daten:</a:t>
            </a:r>
          </a:p>
          <a:p>
            <a:pPr lvl="0"/>
            <a:r>
              <a:rPr lang="de-AT" altLang="de-DE" sz="2000" dirty="0">
                <a:solidFill>
                  <a:prstClr val="black"/>
                </a:solidFill>
                <a:latin typeface="Arial" pitchFamily="34" charset="0"/>
                <a:cs typeface="Arial" pitchFamily="34" charset="0"/>
              </a:rPr>
              <a:t>Direktor:	</a:t>
            </a:r>
            <a:r>
              <a:rPr lang="de-DE" altLang="de-DE" sz="2000" dirty="0">
                <a:solidFill>
                  <a:prstClr val="black"/>
                </a:solidFill>
                <a:latin typeface="Arial" pitchFamily="34" charset="0"/>
                <a:cs typeface="Arial" pitchFamily="34" charset="0"/>
              </a:rPr>
              <a:t>Mag. </a:t>
            </a:r>
            <a:r>
              <a:rPr lang="de-AT" altLang="de-DE" sz="2000" dirty="0">
                <a:solidFill>
                  <a:prstClr val="black"/>
                </a:solidFill>
                <a:latin typeface="Arial" pitchFamily="34" charset="0"/>
                <a:cs typeface="Arial" pitchFamily="34" charset="0"/>
              </a:rPr>
              <a:t>Johannes </a:t>
            </a:r>
            <a:r>
              <a:rPr lang="de-AT" altLang="de-DE" sz="2000" dirty="0" err="1">
                <a:solidFill>
                  <a:prstClr val="black"/>
                </a:solidFill>
                <a:latin typeface="Arial" pitchFamily="34" charset="0"/>
                <a:cs typeface="Arial" pitchFamily="34" charset="0"/>
              </a:rPr>
              <a:t>Plötzeneder</a:t>
            </a:r>
            <a:endParaRPr lang="de-AT" altLang="de-DE" sz="2000" dirty="0">
              <a:solidFill>
                <a:prstClr val="black"/>
              </a:solidFill>
              <a:latin typeface="Arial" pitchFamily="34" charset="0"/>
              <a:cs typeface="Arial" pitchFamily="34" charset="0"/>
            </a:endParaRPr>
          </a:p>
          <a:p>
            <a:pPr lvl="0"/>
            <a:r>
              <a:rPr lang="de-DE" altLang="de-DE" sz="2000" dirty="0">
                <a:solidFill>
                  <a:prstClr val="black"/>
                </a:solidFill>
                <a:latin typeface="Arial" pitchFamily="34" charset="0"/>
                <a:cs typeface="Arial" pitchFamily="34" charset="0"/>
              </a:rPr>
              <a:t>Adresse: 	Franz-Josef-Kai 41</a:t>
            </a:r>
          </a:p>
          <a:p>
            <a:pPr lvl="0"/>
            <a:r>
              <a:rPr lang="de-DE" altLang="de-DE" sz="2000" dirty="0">
                <a:solidFill>
                  <a:prstClr val="black"/>
                </a:solidFill>
                <a:latin typeface="Arial" pitchFamily="34" charset="0"/>
                <a:cs typeface="Arial" pitchFamily="34" charset="0"/>
              </a:rPr>
              <a:t>		5020 Salzburg			</a:t>
            </a:r>
          </a:p>
          <a:p>
            <a:pPr lvl="0"/>
            <a:r>
              <a:rPr lang="de-DE" altLang="de-DE" sz="2000" dirty="0">
                <a:solidFill>
                  <a:prstClr val="black"/>
                </a:solidFill>
                <a:latin typeface="Arial" pitchFamily="34" charset="0"/>
                <a:cs typeface="Arial" pitchFamily="34" charset="0"/>
              </a:rPr>
              <a:t>Telefon:		+43662431208</a:t>
            </a:r>
          </a:p>
          <a:p>
            <a:pPr lvl="0"/>
            <a:r>
              <a:rPr lang="de-DE" altLang="de-DE" sz="2000" dirty="0">
                <a:solidFill>
                  <a:prstClr val="black"/>
                </a:solidFill>
                <a:latin typeface="Arial" pitchFamily="34" charset="0"/>
                <a:cs typeface="Arial" pitchFamily="34" charset="0"/>
              </a:rPr>
              <a:t>Email:		</a:t>
            </a:r>
            <a:r>
              <a:rPr lang="de-DE" altLang="de-DE" sz="2000" dirty="0">
                <a:solidFill>
                  <a:prstClr val="black"/>
                </a:solidFill>
                <a:latin typeface="Arial" pitchFamily="34" charset="0"/>
                <a:cs typeface="Arial" pitchFamily="34" charset="0"/>
                <a:hlinkClick r:id="rId2"/>
              </a:rPr>
              <a:t>sekretariat@cdgym.at</a:t>
            </a:r>
            <a:endParaRPr lang="de-DE" altLang="de-DE" sz="2000" dirty="0">
              <a:solidFill>
                <a:prstClr val="black"/>
              </a:solidFill>
              <a:latin typeface="Arial" pitchFamily="34" charset="0"/>
              <a:cs typeface="Arial" pitchFamily="34" charset="0"/>
            </a:endParaRPr>
          </a:p>
          <a:p>
            <a:pPr lvl="0"/>
            <a:r>
              <a:rPr lang="de-DE" altLang="de-DE" sz="2000" dirty="0">
                <a:solidFill>
                  <a:prstClr val="black"/>
                </a:solidFill>
                <a:latin typeface="Arial" pitchFamily="34" charset="0"/>
                <a:cs typeface="Arial" pitchFamily="34" charset="0"/>
              </a:rPr>
              <a:t>Web: 		www.cdgym.at</a:t>
            </a:r>
            <a:endParaRPr lang="de-AT" altLang="de-DE" sz="2000" dirty="0">
              <a:solidFill>
                <a:prstClr val="black"/>
              </a:solidFill>
              <a:latin typeface="Arial" panose="020B0604020202020204" pitchFamily="34" charset="0"/>
              <a:cs typeface="Arial" panose="020B0604020202020204" pitchFamily="34" charset="0"/>
            </a:endParaRPr>
          </a:p>
        </p:txBody>
      </p:sp>
      <p:sp>
        <p:nvSpPr>
          <p:cNvPr id="3" name="Fußzeilenplatzhalter 2"/>
          <p:cNvSpPr>
            <a:spLocks noGrp="1"/>
          </p:cNvSpPr>
          <p:nvPr>
            <p:ph type="ftr" sz="quarter" idx="11"/>
          </p:nvPr>
        </p:nvSpPr>
        <p:spPr>
          <a:xfrm>
            <a:off x="3124200" y="6356350"/>
            <a:ext cx="5480248"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62212080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Wirtschaftskundliches Realgymnasium</a:t>
            </a:r>
          </a:p>
        </p:txBody>
      </p:sp>
      <p:sp>
        <p:nvSpPr>
          <p:cNvPr id="2" name="Rechteck 1"/>
          <p:cNvSpPr/>
          <p:nvPr/>
        </p:nvSpPr>
        <p:spPr>
          <a:xfrm>
            <a:off x="611560" y="980728"/>
            <a:ext cx="7992888" cy="5047536"/>
          </a:xfrm>
          <a:prstGeom prst="rect">
            <a:avLst/>
          </a:prstGeom>
        </p:spPr>
        <p:txBody>
          <a:bodyPr wrap="square">
            <a:spAutoFit/>
          </a:bodyPr>
          <a:lstStyle/>
          <a:p>
            <a:pPr eaLnBrk="1" hangingPunct="1">
              <a:lnSpc>
                <a:spcPct val="80000"/>
              </a:lnSpc>
              <a:buFontTx/>
              <a:buNone/>
            </a:pPr>
            <a:r>
              <a:rPr lang="de-DE" altLang="de-DE" sz="2000" dirty="0">
                <a:latin typeface="Arial" panose="020B0604020202020204" pitchFamily="34" charset="0"/>
                <a:cs typeface="Arial" panose="020B0604020202020204" pitchFamily="34" charset="0"/>
              </a:rPr>
              <a:t>Unterstufe:</a:t>
            </a:r>
          </a:p>
          <a:p>
            <a:pPr eaLnBrk="1" hangingPunct="1">
              <a:lnSpc>
                <a:spcPct val="80000"/>
              </a:lnSpc>
              <a:buFontTx/>
              <a:buNone/>
            </a:pPr>
            <a:endParaRPr lang="de-DE" altLang="de-DE" sz="2000" b="1" dirty="0">
              <a:latin typeface="Arial" panose="020B0604020202020204" pitchFamily="34" charset="0"/>
              <a:cs typeface="Arial" panose="020B0604020202020204" pitchFamily="34" charset="0"/>
            </a:endParaRPr>
          </a:p>
          <a:p>
            <a:pPr marL="342900" indent="-342900" eaLnBrk="1" hangingPunct="1">
              <a:lnSpc>
                <a:spcPct val="80000"/>
              </a:lnSpc>
              <a:buFont typeface="Arial" pitchFamily="34" charset="0"/>
              <a:buChar char="•"/>
            </a:pPr>
            <a:r>
              <a:rPr lang="de-DE" altLang="de-DE" sz="2000" dirty="0">
                <a:latin typeface="Arial" panose="020B0604020202020204" pitchFamily="34" charset="0"/>
                <a:cs typeface="Arial" panose="020B0604020202020204" pitchFamily="34" charset="0"/>
              </a:rPr>
              <a:t>Englisch ab der 1. Klasse </a:t>
            </a:r>
          </a:p>
          <a:p>
            <a:pPr marL="342900" indent="-342900" eaLnBrk="1" hangingPunct="1">
              <a:lnSpc>
                <a:spcPct val="80000"/>
              </a:lnSpc>
              <a:buFont typeface="Arial" pitchFamily="34" charset="0"/>
              <a:buChar char="•"/>
            </a:pPr>
            <a:r>
              <a:rPr lang="de-DE" altLang="de-DE" sz="2000" dirty="0">
                <a:latin typeface="Arial" panose="020B0604020202020204" pitchFamily="34" charset="0"/>
                <a:cs typeface="Arial" panose="020B0604020202020204" pitchFamily="34" charset="0"/>
              </a:rPr>
              <a:t>verstärktes Angebot im kreativen Bereich (Werkerziehung – wahlweise textil oder technisch)</a:t>
            </a:r>
          </a:p>
          <a:p>
            <a:pPr marL="342900" indent="-342900" eaLnBrk="1" hangingPunct="1">
              <a:lnSpc>
                <a:spcPct val="80000"/>
              </a:lnSpc>
              <a:buFont typeface="Arial" pitchFamily="34" charset="0"/>
              <a:buChar char="•"/>
            </a:pPr>
            <a:r>
              <a:rPr lang="de-AT" altLang="de-DE" sz="2000" dirty="0">
                <a:latin typeface="Arial" panose="020B0604020202020204" pitchFamily="34" charset="0"/>
                <a:cs typeface="Arial" panose="020B0604020202020204" pitchFamily="34" charset="0"/>
              </a:rPr>
              <a:t>verstärkt Chemie (2-stündig in der 3. und 4. Klasse);</a:t>
            </a:r>
            <a:endParaRPr lang="de-DE" altLang="de-DE" sz="2000" dirty="0">
              <a:latin typeface="Arial" panose="020B0604020202020204" pitchFamily="34" charset="0"/>
              <a:cs typeface="Arial" panose="020B0604020202020204" pitchFamily="34" charset="0"/>
            </a:endParaRPr>
          </a:p>
          <a:p>
            <a:pPr eaLnBrk="1" hangingPunct="1">
              <a:lnSpc>
                <a:spcPct val="80000"/>
              </a:lnSpc>
              <a:buFontTx/>
              <a:buNone/>
            </a:pPr>
            <a:endParaRPr lang="de-DE" altLang="de-DE" sz="2000" b="1" dirty="0">
              <a:latin typeface="Arial" panose="020B0604020202020204" pitchFamily="34" charset="0"/>
              <a:cs typeface="Arial" panose="020B0604020202020204" pitchFamily="34" charset="0"/>
            </a:endParaRPr>
          </a:p>
          <a:p>
            <a:pPr eaLnBrk="1" hangingPunct="1">
              <a:lnSpc>
                <a:spcPct val="80000"/>
              </a:lnSpc>
              <a:buFontTx/>
              <a:buNone/>
            </a:pPr>
            <a:r>
              <a:rPr lang="de-DE" altLang="de-DE" sz="2000" dirty="0">
                <a:latin typeface="Arial" panose="020B0604020202020204" pitchFamily="34" charset="0"/>
                <a:cs typeface="Arial" panose="020B0604020202020204" pitchFamily="34" charset="0"/>
              </a:rPr>
              <a:t>Oberstufe:</a:t>
            </a:r>
          </a:p>
          <a:p>
            <a:pPr eaLnBrk="1" hangingPunct="1">
              <a:lnSpc>
                <a:spcPct val="80000"/>
              </a:lnSpc>
              <a:buFontTx/>
              <a:buNone/>
            </a:pPr>
            <a:endParaRPr lang="de-DE" altLang="de-DE" sz="2000" b="1" dirty="0">
              <a:latin typeface="Arial" panose="020B0604020202020204" pitchFamily="34" charset="0"/>
              <a:cs typeface="Arial" panose="020B0604020202020204" pitchFamily="34" charset="0"/>
            </a:endParaRPr>
          </a:p>
          <a:p>
            <a:pPr eaLnBrk="1" hangingPunct="1">
              <a:lnSpc>
                <a:spcPct val="80000"/>
              </a:lnSpc>
              <a:buFontTx/>
              <a:buNone/>
            </a:pPr>
            <a:r>
              <a:rPr lang="de-DE" altLang="de-DE" sz="2000" dirty="0">
                <a:latin typeface="Arial" panose="020B0604020202020204" pitchFamily="34" charset="0"/>
                <a:cs typeface="Arial" panose="020B0604020202020204" pitchFamily="34" charset="0"/>
              </a:rPr>
              <a:t>WRG mit kulturellem bzw. naturwissenschaftlichem Schwerpunkt </a:t>
            </a:r>
          </a:p>
          <a:p>
            <a:pPr marL="342900" indent="-342900" eaLnBrk="1" hangingPunct="1">
              <a:lnSpc>
                <a:spcPct val="80000"/>
              </a:lnSpc>
              <a:buFont typeface="Arial" pitchFamily="34" charset="0"/>
              <a:buChar char="•"/>
            </a:pPr>
            <a:r>
              <a:rPr lang="de-DE" altLang="de-DE" sz="2000" dirty="0">
                <a:latin typeface="Arial" panose="020B0604020202020204" pitchFamily="34" charset="0"/>
                <a:cs typeface="Arial" panose="020B0604020202020204" pitchFamily="34" charset="0"/>
              </a:rPr>
              <a:t>fächerübergreifende Projekte in den geisteswissenschaftlichen bzw. naturwissenschaftlichen Fächern </a:t>
            </a:r>
          </a:p>
          <a:p>
            <a:pPr marL="342900" indent="-342900" eaLnBrk="1" hangingPunct="1">
              <a:lnSpc>
                <a:spcPct val="80000"/>
              </a:lnSpc>
              <a:buFont typeface="Arial" pitchFamily="34" charset="0"/>
              <a:buChar char="•"/>
            </a:pPr>
            <a:r>
              <a:rPr lang="de-DE" altLang="de-DE" sz="2000" dirty="0">
                <a:latin typeface="Arial" panose="020B0604020202020204" pitchFamily="34" charset="0"/>
                <a:cs typeface="Arial" panose="020B0604020202020204" pitchFamily="34" charset="0"/>
              </a:rPr>
              <a:t>mehrtätige projektbezogene „Werkstattbetriebe“</a:t>
            </a:r>
          </a:p>
          <a:p>
            <a:pPr marL="342900" indent="-342900" eaLnBrk="1" hangingPunct="1">
              <a:lnSpc>
                <a:spcPct val="80000"/>
              </a:lnSpc>
              <a:buFont typeface="Arial" pitchFamily="34" charset="0"/>
              <a:buChar char="•"/>
            </a:pPr>
            <a:r>
              <a:rPr lang="de-DE" altLang="de-DE" sz="2000" dirty="0">
                <a:latin typeface="Arial" panose="020B0604020202020204" pitchFamily="34" charset="0"/>
                <a:cs typeface="Arial" panose="020B0604020202020204" pitchFamily="34" charset="0"/>
              </a:rPr>
              <a:t>Wahlpflichtgegenstände ab der 6. Klasse:</a:t>
            </a:r>
          </a:p>
          <a:p>
            <a:pPr eaLnBrk="1" hangingPunct="1">
              <a:lnSpc>
                <a:spcPct val="80000"/>
              </a:lnSpc>
              <a:buFontTx/>
              <a:buNone/>
            </a:pPr>
            <a:endParaRPr lang="de-DE" altLang="de-DE" sz="2000" b="1" dirty="0">
              <a:latin typeface="Arial" panose="020B0604020202020204" pitchFamily="34" charset="0"/>
              <a:cs typeface="Arial" panose="020B0604020202020204" pitchFamily="34" charset="0"/>
            </a:endParaRPr>
          </a:p>
          <a:p>
            <a:pPr eaLnBrk="1" hangingPunct="1">
              <a:lnSpc>
                <a:spcPct val="80000"/>
              </a:lnSpc>
              <a:buFontTx/>
              <a:buNone/>
            </a:pPr>
            <a:r>
              <a:rPr lang="de-DE" altLang="de-DE" sz="2000" dirty="0">
                <a:latin typeface="Arial" panose="020B0604020202020204" pitchFamily="34" charset="0"/>
                <a:cs typeface="Arial" panose="020B0604020202020204" pitchFamily="34" charset="0"/>
              </a:rPr>
              <a:t>Spanisch /  Italienisch;  Informatik;  Kochen; vertiefender Gegenstand; Design - Architektur - Technik;.</a:t>
            </a:r>
          </a:p>
          <a:p>
            <a:pPr eaLnBrk="1" hangingPunct="1">
              <a:lnSpc>
                <a:spcPct val="80000"/>
              </a:lnSpc>
              <a:buFontTx/>
              <a:buNone/>
            </a:pPr>
            <a:endParaRPr lang="de-AT" altLang="de-DE" sz="2000" dirty="0">
              <a:latin typeface="Arial" panose="020B0604020202020204" pitchFamily="34" charset="0"/>
              <a:cs typeface="Arial" panose="020B0604020202020204" pitchFamily="34" charset="0"/>
            </a:endParaRPr>
          </a:p>
          <a:p>
            <a:pPr eaLnBrk="1" hangingPunct="1">
              <a:lnSpc>
                <a:spcPct val="80000"/>
              </a:lnSpc>
              <a:buFontTx/>
              <a:buNone/>
            </a:pPr>
            <a:r>
              <a:rPr lang="de-DE" altLang="de-DE" sz="2000" dirty="0">
                <a:latin typeface="Arial" panose="020B0604020202020204" pitchFamily="34" charset="0"/>
                <a:cs typeface="Arial" panose="020B0604020202020204" pitchFamily="34" charset="0"/>
              </a:rPr>
              <a:t>Französisch, Latein oder Spanisch ab der 5. Klasse; </a:t>
            </a:r>
          </a:p>
          <a:p>
            <a:pPr eaLnBrk="1" hangingPunct="1">
              <a:buFont typeface="Wingdings" pitchFamily="2" charset="2"/>
              <a:buNone/>
            </a:pPr>
            <a:endParaRPr lang="de-DE" altLang="de-DE" dirty="0">
              <a:latin typeface="Arial" panose="020B0604020202020204" pitchFamily="34" charset="0"/>
              <a:cs typeface="Arial" panose="020B0604020202020204" pitchFamily="34" charset="0"/>
            </a:endParaRPr>
          </a:p>
        </p:txBody>
      </p:sp>
      <p:sp>
        <p:nvSpPr>
          <p:cNvPr id="3" name="Fußzeilenplatzhalter 2"/>
          <p:cNvSpPr>
            <a:spLocks noGrp="1"/>
          </p:cNvSpPr>
          <p:nvPr>
            <p:ph type="ftr" sz="quarter" idx="11"/>
          </p:nvPr>
        </p:nvSpPr>
        <p:spPr>
          <a:xfrm>
            <a:off x="3124200" y="6356350"/>
            <a:ext cx="5408240"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4060146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Wirtschaftskundliches Realgymnasium</a:t>
            </a:r>
          </a:p>
        </p:txBody>
      </p:sp>
      <p:sp>
        <p:nvSpPr>
          <p:cNvPr id="2" name="Rechteck 1"/>
          <p:cNvSpPr/>
          <p:nvPr/>
        </p:nvSpPr>
        <p:spPr>
          <a:xfrm>
            <a:off x="611560" y="980728"/>
            <a:ext cx="7992888" cy="3754874"/>
          </a:xfrm>
          <a:prstGeom prst="rect">
            <a:avLst/>
          </a:prstGeom>
        </p:spPr>
        <p:txBody>
          <a:bodyPr wrap="square">
            <a:spAutoFit/>
          </a:bodyPr>
          <a:lstStyle/>
          <a:p>
            <a:pPr eaLnBrk="1" hangingPunct="1">
              <a:buFont typeface="Wingdings" pitchFamily="2" charset="2"/>
              <a:buNone/>
            </a:pPr>
            <a:r>
              <a:rPr lang="de-DE" altLang="de-DE" dirty="0">
                <a:solidFill>
                  <a:schemeClr val="tx2"/>
                </a:solidFill>
                <a:latin typeface="Arial" panose="020B0604020202020204" pitchFamily="34" charset="0"/>
                <a:cs typeface="Arial" panose="020B0604020202020204" pitchFamily="34" charset="0"/>
              </a:rPr>
              <a:t>Wichtige Termine:</a:t>
            </a:r>
          </a:p>
          <a:p>
            <a:pPr eaLnBrk="1" hangingPunct="1">
              <a:buFont typeface="Wingdings" pitchFamily="2" charset="2"/>
              <a:buNone/>
            </a:pPr>
            <a:r>
              <a:rPr lang="de-DE" altLang="de-DE" sz="2000" dirty="0">
                <a:latin typeface="Arial" pitchFamily="34" charset="0"/>
                <a:cs typeface="Arial" pitchFamily="34" charset="0"/>
              </a:rPr>
              <a:t>Tag der offenen Tür:	08.11.2019 (08:00 bis 12:30 Uhr)</a:t>
            </a:r>
          </a:p>
          <a:p>
            <a:pPr eaLnBrk="1" hangingPunct="1">
              <a:buFont typeface="Wingdings" pitchFamily="2" charset="2"/>
              <a:buNone/>
            </a:pPr>
            <a:endParaRPr lang="de-DE" altLang="de-DE" sz="2000" u="sng" dirty="0">
              <a:latin typeface="Arial" pitchFamily="34" charset="0"/>
              <a:cs typeface="Arial" pitchFamily="34" charset="0"/>
            </a:endParaRPr>
          </a:p>
          <a:p>
            <a:pPr eaLnBrk="1" hangingPunct="1">
              <a:buFont typeface="Wingdings" pitchFamily="2" charset="2"/>
              <a:buNone/>
            </a:pPr>
            <a:endParaRPr lang="de-DE" altLang="de-DE" sz="2000" u="sng" dirty="0">
              <a:latin typeface="Arial" pitchFamily="34" charset="0"/>
              <a:cs typeface="Arial" pitchFamily="34" charset="0"/>
            </a:endParaRPr>
          </a:p>
          <a:p>
            <a:pPr eaLnBrk="1" hangingPunct="1">
              <a:buFont typeface="Wingdings" pitchFamily="2" charset="2"/>
              <a:buNone/>
            </a:pPr>
            <a:endParaRPr lang="de-DE" altLang="de-DE" sz="2000" u="sng" dirty="0">
              <a:latin typeface="Arial" pitchFamily="34" charset="0"/>
              <a:cs typeface="Arial" pitchFamily="34" charset="0"/>
            </a:endParaRPr>
          </a:p>
          <a:p>
            <a:pPr eaLnBrk="1" hangingPunct="1">
              <a:buFont typeface="Wingdings" pitchFamily="2" charset="2"/>
              <a:buNone/>
            </a:pPr>
            <a:r>
              <a:rPr lang="de-DE" altLang="de-DE" sz="2000" dirty="0">
                <a:solidFill>
                  <a:schemeClr val="tx2"/>
                </a:solidFill>
                <a:latin typeface="Arial" pitchFamily="34" charset="0"/>
                <a:cs typeface="Arial" pitchFamily="34" charset="0"/>
              </a:rPr>
              <a:t>Daten:</a:t>
            </a:r>
          </a:p>
          <a:p>
            <a:pPr eaLnBrk="1" hangingPunct="1">
              <a:buFont typeface="Wingdings" pitchFamily="2" charset="2"/>
              <a:buNone/>
            </a:pPr>
            <a:r>
              <a:rPr lang="de-AT" altLang="de-DE" sz="2000" dirty="0">
                <a:latin typeface="Arial" pitchFamily="34" charset="0"/>
                <a:cs typeface="Arial" pitchFamily="34" charset="0"/>
              </a:rPr>
              <a:t>Direktor:	</a:t>
            </a:r>
            <a:r>
              <a:rPr lang="de-DE" altLang="de-DE" sz="2000" dirty="0">
                <a:latin typeface="Arial" charset="0"/>
              </a:rPr>
              <a:t>Mag. Gerhard </a:t>
            </a:r>
            <a:r>
              <a:rPr lang="de-DE" altLang="de-DE" sz="2000" dirty="0" err="1">
                <a:latin typeface="Arial" charset="0"/>
              </a:rPr>
              <a:t>Klampfer</a:t>
            </a:r>
            <a:endParaRPr lang="de-DE" altLang="de-DE" sz="2000" dirty="0">
              <a:latin typeface="Arial" charset="0"/>
            </a:endParaRPr>
          </a:p>
          <a:p>
            <a:pPr eaLnBrk="1" hangingPunct="1">
              <a:buFont typeface="Wingdings" pitchFamily="2" charset="2"/>
              <a:buNone/>
            </a:pPr>
            <a:r>
              <a:rPr lang="de-DE" altLang="de-DE" sz="2000" dirty="0">
                <a:latin typeface="Arial" pitchFamily="34" charset="0"/>
                <a:cs typeface="Arial" pitchFamily="34" charset="0"/>
              </a:rPr>
              <a:t>Adresse: 	</a:t>
            </a:r>
            <a:r>
              <a:rPr lang="de-DE" altLang="de-DE" sz="2000" dirty="0">
                <a:latin typeface="Arial" charset="0"/>
              </a:rPr>
              <a:t>Josef-Preis-Allee 5</a:t>
            </a:r>
          </a:p>
          <a:p>
            <a:pPr eaLnBrk="1" hangingPunct="1">
              <a:buNone/>
            </a:pPr>
            <a:r>
              <a:rPr lang="de-DE" altLang="de-DE" sz="2000" dirty="0">
                <a:latin typeface="Arial" pitchFamily="34" charset="0"/>
                <a:cs typeface="Arial" pitchFamily="34" charset="0"/>
              </a:rPr>
              <a:t>		5020 Salzburg</a:t>
            </a:r>
          </a:p>
          <a:p>
            <a:pPr eaLnBrk="1" hangingPunct="1">
              <a:buNone/>
            </a:pPr>
            <a:r>
              <a:rPr lang="de-DE" altLang="de-DE" sz="2000" dirty="0">
                <a:latin typeface="Arial" pitchFamily="34" charset="0"/>
                <a:cs typeface="Arial" pitchFamily="34" charset="0"/>
              </a:rPr>
              <a:t>Telefon:		+43 662-</a:t>
            </a:r>
            <a:r>
              <a:rPr lang="de-AT" altLang="de-DE" sz="2000" dirty="0">
                <a:latin typeface="Arial" charset="0"/>
              </a:rPr>
              <a:t>84 36 62</a:t>
            </a:r>
          </a:p>
          <a:p>
            <a:pPr eaLnBrk="1" hangingPunct="1">
              <a:buNone/>
            </a:pPr>
            <a:r>
              <a:rPr lang="de-DE" altLang="de-DE" sz="2000" dirty="0">
                <a:latin typeface="Arial" pitchFamily="34" charset="0"/>
                <a:cs typeface="Arial" pitchFamily="34" charset="0"/>
              </a:rPr>
              <a:t>Email:		</a:t>
            </a:r>
            <a:r>
              <a:rPr lang="de-AT" altLang="de-DE" sz="2000" dirty="0">
                <a:latin typeface="Arial" charset="0"/>
                <a:hlinkClick r:id="rId2"/>
              </a:rPr>
              <a:t>wrg.sekr@wrg.salzburg.at</a:t>
            </a:r>
            <a:endParaRPr lang="de-AT" altLang="de-DE" sz="2000" dirty="0">
              <a:latin typeface="Arial" charset="0"/>
            </a:endParaRPr>
          </a:p>
          <a:p>
            <a:pPr eaLnBrk="1" hangingPunct="1">
              <a:buNone/>
            </a:pPr>
            <a:r>
              <a:rPr lang="de-AT" altLang="de-DE" sz="2000" dirty="0">
                <a:latin typeface="Arial" charset="0"/>
              </a:rPr>
              <a:t>Web:		wrg.salzburg.at</a:t>
            </a:r>
          </a:p>
        </p:txBody>
      </p:sp>
      <p:sp>
        <p:nvSpPr>
          <p:cNvPr id="3" name="Fußzeilenplatzhalter 2"/>
          <p:cNvSpPr>
            <a:spLocks noGrp="1"/>
          </p:cNvSpPr>
          <p:nvPr>
            <p:ph type="ftr" sz="quarter" idx="11"/>
          </p:nvPr>
        </p:nvSpPr>
        <p:spPr>
          <a:xfrm>
            <a:off x="3124200" y="6356350"/>
            <a:ext cx="5480248"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2977642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Sport- und Musikrealgymnasium/SSM</a:t>
            </a:r>
          </a:p>
        </p:txBody>
      </p:sp>
      <p:sp>
        <p:nvSpPr>
          <p:cNvPr id="2" name="Rechteck 1"/>
          <p:cNvSpPr/>
          <p:nvPr/>
        </p:nvSpPr>
        <p:spPr>
          <a:xfrm>
            <a:off x="683568" y="1052736"/>
            <a:ext cx="7920880" cy="5632311"/>
          </a:xfrm>
          <a:prstGeom prst="rect">
            <a:avLst/>
          </a:prstGeom>
        </p:spPr>
        <p:txBody>
          <a:bodyPr wrap="square">
            <a:spAutoFit/>
          </a:bodyPr>
          <a:lstStyle/>
          <a:p>
            <a:pPr marL="266700" indent="-266700"/>
            <a:r>
              <a:rPr lang="de-AT" altLang="de-DE" sz="2000" dirty="0">
                <a:latin typeface="Arial" pitchFamily="34" charset="0"/>
                <a:cs typeface="Arial" pitchFamily="34" charset="0"/>
              </a:rPr>
              <a:t>1. Realgymnasium unter besonderer Berücksichtigung der musischen Ausbildung</a:t>
            </a:r>
          </a:p>
          <a:p>
            <a:pPr marL="266700" indent="-266700">
              <a:buFont typeface="Arial" panose="020B0604020202020204" pitchFamily="34" charset="0"/>
              <a:buChar char="•"/>
            </a:pPr>
            <a:r>
              <a:rPr lang="de-AT" altLang="de-DE" sz="2000" dirty="0">
                <a:latin typeface="Arial" pitchFamily="34" charset="0"/>
                <a:cs typeface="Arial" pitchFamily="34" charset="0"/>
              </a:rPr>
              <a:t>Umfassende musikalische Ausbildung:  Musiklehre, Musizierpraxis,  Musikgeschichte und Werkbetrachtung</a:t>
            </a:r>
          </a:p>
          <a:p>
            <a:pPr marL="266700" indent="-266700">
              <a:buFont typeface="Arial" panose="020B0604020202020204" pitchFamily="34" charset="0"/>
              <a:buChar char="•"/>
            </a:pPr>
            <a:r>
              <a:rPr lang="de-AT" altLang="de-DE" sz="2000" dirty="0">
                <a:latin typeface="Arial" pitchFamily="34" charset="0"/>
                <a:cs typeface="Arial" pitchFamily="34" charset="0"/>
              </a:rPr>
              <a:t>Instrumentalausbildung</a:t>
            </a:r>
          </a:p>
          <a:p>
            <a:pPr marL="266700" indent="-266700">
              <a:buFont typeface="Arial" panose="020B0604020202020204" pitchFamily="34" charset="0"/>
              <a:buChar char="•"/>
            </a:pPr>
            <a:r>
              <a:rPr lang="de-AT" altLang="de-DE" sz="2000" dirty="0">
                <a:latin typeface="Arial" pitchFamily="34" charset="0"/>
                <a:cs typeface="Arial" pitchFamily="34" charset="0"/>
              </a:rPr>
              <a:t>Neue Medien und Musik und Computer</a:t>
            </a:r>
          </a:p>
          <a:p>
            <a:pPr marL="266700" indent="-266700">
              <a:buFont typeface="Arial" panose="020B0604020202020204" pitchFamily="34" charset="0"/>
              <a:buChar char="•"/>
              <a:tabLst>
                <a:tab pos="0" algn="l"/>
              </a:tabLst>
            </a:pPr>
            <a:r>
              <a:rPr lang="de-AT" altLang="de-DE" sz="2000" dirty="0">
                <a:latin typeface="Arial" pitchFamily="34" charset="0"/>
                <a:cs typeface="Arial" pitchFamily="34" charset="0"/>
              </a:rPr>
              <a:t>Kinder lernen ein neues Instrument – breite Ausbildung wird angestrebt.</a:t>
            </a:r>
          </a:p>
          <a:p>
            <a:pPr marL="266700" indent="-266700">
              <a:buFont typeface="Arial" panose="020B0604020202020204" pitchFamily="34" charset="0"/>
              <a:buChar char="•"/>
            </a:pPr>
            <a:r>
              <a:rPr lang="de-AT" altLang="de-DE" sz="2000" dirty="0">
                <a:latin typeface="Arial" pitchFamily="34" charset="0"/>
                <a:cs typeface="Arial" pitchFamily="34" charset="0"/>
              </a:rPr>
              <a:t>Musik- und Theaterproduktionen</a:t>
            </a:r>
          </a:p>
          <a:p>
            <a:endParaRPr lang="de-DE" altLang="de-DE" sz="2000" dirty="0">
              <a:latin typeface="Arial" pitchFamily="34" charset="0"/>
              <a:cs typeface="Arial" pitchFamily="34" charset="0"/>
            </a:endParaRPr>
          </a:p>
          <a:p>
            <a:pPr marL="268288" indent="-268288" eaLnBrk="1" hangingPunct="1">
              <a:buFontTx/>
              <a:buNone/>
            </a:pPr>
            <a:r>
              <a:rPr lang="de-AT" altLang="de-DE" sz="2000" dirty="0">
                <a:latin typeface="Arial" panose="020B0604020202020204" pitchFamily="34" charset="0"/>
                <a:cs typeface="Arial" panose="020B0604020202020204" pitchFamily="34" charset="0"/>
              </a:rPr>
              <a:t>2. Realgymnasium unter bes. Berücksichtigung der sportlichen Ausbildung:</a:t>
            </a:r>
          </a:p>
          <a:p>
            <a:pPr marL="285750" indent="-285750" eaLnBrk="1" hangingPunct="1">
              <a:buFont typeface="Arial" panose="020B0604020202020204" pitchFamily="34" charset="0"/>
              <a:buChar char="•"/>
            </a:pPr>
            <a:r>
              <a:rPr lang="de-AT" altLang="de-DE" sz="2000" dirty="0">
                <a:latin typeface="Arial" panose="020B0604020202020204" pitchFamily="34" charset="0"/>
                <a:cs typeface="Arial" panose="020B0604020202020204" pitchFamily="34" charset="0"/>
              </a:rPr>
              <a:t>Umfassende vielseitige sportliche Ausbildung </a:t>
            </a:r>
          </a:p>
          <a:p>
            <a:pPr marL="285750" indent="-285750" eaLnBrk="1" hangingPunct="1">
              <a:buFont typeface="Arial" panose="020B0604020202020204" pitchFamily="34" charset="0"/>
              <a:buChar char="•"/>
            </a:pPr>
            <a:r>
              <a:rPr lang="de-AT" altLang="de-DE" sz="2000" dirty="0">
                <a:latin typeface="Arial" panose="020B0604020202020204" pitchFamily="34" charset="0"/>
                <a:cs typeface="Arial" panose="020B0604020202020204" pitchFamily="34" charset="0"/>
              </a:rPr>
              <a:t>Boden- und Geräteturnen, Schwimmen, Spiele, Leichtathletik, Gymnastik und Ausdauer</a:t>
            </a:r>
          </a:p>
          <a:p>
            <a:pPr marL="285750" indent="-285750" eaLnBrk="1" hangingPunct="1">
              <a:buFont typeface="Arial" panose="020B0604020202020204" pitchFamily="34" charset="0"/>
              <a:buChar char="•"/>
            </a:pPr>
            <a:r>
              <a:rPr lang="de-AT" altLang="de-DE" sz="2000" dirty="0">
                <a:latin typeface="Arial" panose="020B0604020202020204" pitchFamily="34" charset="0"/>
                <a:cs typeface="Arial" panose="020B0604020202020204" pitchFamily="34" charset="0"/>
              </a:rPr>
              <a:t>Projektunterricht</a:t>
            </a:r>
          </a:p>
          <a:p>
            <a:pPr marL="285750" indent="-285750" eaLnBrk="1" hangingPunct="1">
              <a:buFont typeface="Arial" panose="020B0604020202020204" pitchFamily="34" charset="0"/>
              <a:buChar char="•"/>
            </a:pPr>
            <a:r>
              <a:rPr lang="de-AT" altLang="de-DE" sz="2000" dirty="0">
                <a:latin typeface="Arial" panose="020B0604020202020204" pitchFamily="34" charset="0"/>
                <a:cs typeface="Arial" panose="020B0604020202020204" pitchFamily="34" charset="0"/>
              </a:rPr>
              <a:t>Teilnahme an Wettkämpfen , Intensive Zusammenarbeit mit Vereinen</a:t>
            </a:r>
          </a:p>
        </p:txBody>
      </p:sp>
      <p:sp>
        <p:nvSpPr>
          <p:cNvPr id="3" name="Fußzeilenplatzhalter 2"/>
          <p:cNvSpPr>
            <a:spLocks noGrp="1"/>
          </p:cNvSpPr>
          <p:nvPr>
            <p:ph type="ftr" sz="quarter" idx="11"/>
          </p:nvPr>
        </p:nvSpPr>
        <p:spPr>
          <a:xfrm>
            <a:off x="3124200" y="6356350"/>
            <a:ext cx="5408240"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102231236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16124"/>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Sport- und Musikrealgymnasium/SSM</a:t>
            </a:r>
          </a:p>
        </p:txBody>
      </p:sp>
      <p:sp>
        <p:nvSpPr>
          <p:cNvPr id="2" name="Rechteck 1"/>
          <p:cNvSpPr/>
          <p:nvPr/>
        </p:nvSpPr>
        <p:spPr>
          <a:xfrm>
            <a:off x="611560" y="1052736"/>
            <a:ext cx="7920880" cy="4745915"/>
          </a:xfrm>
          <a:prstGeom prst="rect">
            <a:avLst/>
          </a:prstGeom>
        </p:spPr>
        <p:txBody>
          <a:bodyPr wrap="square">
            <a:spAutoFit/>
          </a:bodyPr>
          <a:lstStyle/>
          <a:p>
            <a:pPr lvl="0"/>
            <a:r>
              <a:rPr lang="de-DE" altLang="de-DE" dirty="0">
                <a:solidFill>
                  <a:prstClr val="black"/>
                </a:solidFill>
                <a:latin typeface="Arial" pitchFamily="34" charset="0"/>
                <a:cs typeface="Arial" pitchFamily="34" charset="0"/>
              </a:rPr>
              <a:t>3. ORG SSM:</a:t>
            </a:r>
          </a:p>
          <a:p>
            <a:pPr marL="285750" lvl="0" indent="-285750">
              <a:buFont typeface="Arial" pitchFamily="34" charset="0"/>
              <a:buChar char="•"/>
            </a:pPr>
            <a:r>
              <a:rPr lang="de-DE" altLang="de-DE" dirty="0">
                <a:solidFill>
                  <a:prstClr val="black"/>
                </a:solidFill>
                <a:latin typeface="Arial" pitchFamily="34" charset="0"/>
                <a:cs typeface="Arial" pitchFamily="34" charset="0"/>
              </a:rPr>
              <a:t>5-jährige Ausbildungszeit bis zur vollständigen AHS-Matura</a:t>
            </a:r>
          </a:p>
          <a:p>
            <a:pPr marL="285750" lvl="0" indent="-285750">
              <a:buFont typeface="Arial" pitchFamily="34" charset="0"/>
              <a:buChar char="•"/>
            </a:pPr>
            <a:r>
              <a:rPr lang="de-DE" altLang="de-DE" dirty="0">
                <a:solidFill>
                  <a:prstClr val="black"/>
                </a:solidFill>
                <a:latin typeface="Arial" pitchFamily="34" charset="0"/>
                <a:cs typeface="Arial" pitchFamily="34" charset="0"/>
              </a:rPr>
              <a:t>2-maliges Vormittagstraining</a:t>
            </a:r>
          </a:p>
          <a:p>
            <a:pPr marL="285750" lvl="0" indent="-285750">
              <a:buFont typeface="Arial" pitchFamily="34" charset="0"/>
              <a:buChar char="•"/>
            </a:pPr>
            <a:r>
              <a:rPr lang="de-DE" altLang="de-DE" dirty="0">
                <a:solidFill>
                  <a:prstClr val="black"/>
                </a:solidFill>
                <a:latin typeface="Arial" pitchFamily="34" charset="0"/>
                <a:cs typeface="Arial" pitchFamily="34" charset="0"/>
              </a:rPr>
              <a:t>eingeschränkte Wochenstundenzahl zugunsten von Trainingszeiten</a:t>
            </a:r>
          </a:p>
          <a:p>
            <a:pPr marL="285750" lvl="0" indent="-285750">
              <a:buFont typeface="Arial" pitchFamily="34" charset="0"/>
              <a:buChar char="•"/>
            </a:pPr>
            <a:r>
              <a:rPr lang="de-DE" altLang="de-DE" dirty="0">
                <a:solidFill>
                  <a:prstClr val="black"/>
                </a:solidFill>
                <a:latin typeface="Arial" pitchFamily="34" charset="0"/>
                <a:cs typeface="Arial" pitchFamily="34" charset="0"/>
              </a:rPr>
              <a:t>Neben Englisch auch Latein oder Französisch</a:t>
            </a:r>
            <a:endParaRPr lang="de-DE" altLang="de-DE" dirty="0">
              <a:solidFill>
                <a:srgbClr val="FF0000"/>
              </a:solidFill>
              <a:latin typeface="Arial" pitchFamily="34" charset="0"/>
              <a:cs typeface="Arial" pitchFamily="34" charset="0"/>
            </a:endParaRPr>
          </a:p>
          <a:p>
            <a:pPr eaLnBrk="1" hangingPunct="1">
              <a:buFont typeface="Wingdings" pitchFamily="2" charset="2"/>
              <a:buNone/>
            </a:pPr>
            <a:endParaRPr lang="de-DE" altLang="de-DE" dirty="0">
              <a:solidFill>
                <a:schemeClr val="tx2"/>
              </a:solidFill>
              <a:latin typeface="Arial" pitchFamily="34" charset="0"/>
              <a:cs typeface="Arial" pitchFamily="34" charset="0"/>
            </a:endParaRPr>
          </a:p>
          <a:p>
            <a:pPr eaLnBrk="1" hangingPunct="1">
              <a:buFont typeface="Wingdings" pitchFamily="2" charset="2"/>
              <a:buNone/>
            </a:pPr>
            <a:r>
              <a:rPr lang="de-DE" altLang="de-DE" dirty="0">
                <a:solidFill>
                  <a:schemeClr val="tx2"/>
                </a:solidFill>
                <a:latin typeface="Arial" pitchFamily="34" charset="0"/>
                <a:cs typeface="Arial" pitchFamily="34" charset="0"/>
              </a:rPr>
              <a:t>Wichtige Termine:</a:t>
            </a:r>
          </a:p>
          <a:p>
            <a:pPr eaLnBrk="1" hangingPunct="1">
              <a:buFont typeface="Wingdings" pitchFamily="2" charset="2"/>
              <a:buNone/>
            </a:pPr>
            <a:r>
              <a:rPr lang="de-DE" altLang="de-DE" dirty="0">
                <a:latin typeface="Arial" pitchFamily="34" charset="0"/>
                <a:cs typeface="Arial" pitchFamily="34" charset="0"/>
              </a:rPr>
              <a:t>Tag der offenen Tür:	22.11.2019 (8:00 bis 12:30 Uhr)</a:t>
            </a:r>
            <a:endParaRPr lang="de-DE" altLang="de-DE" u="sng" dirty="0">
              <a:latin typeface="Arial" pitchFamily="34" charset="0"/>
              <a:cs typeface="Arial" pitchFamily="34" charset="0"/>
            </a:endParaRPr>
          </a:p>
          <a:p>
            <a:pPr eaLnBrk="1" hangingPunct="1">
              <a:buFont typeface="Wingdings" pitchFamily="2" charset="2"/>
              <a:buNone/>
            </a:pPr>
            <a:r>
              <a:rPr lang="de-DE" altLang="de-DE" dirty="0">
                <a:latin typeface="Arial" pitchFamily="34" charset="0"/>
                <a:cs typeface="Arial" pitchFamily="34" charset="0"/>
              </a:rPr>
              <a:t>Eignungsfeststellung:	03.02.2020 für Sport</a:t>
            </a:r>
          </a:p>
          <a:p>
            <a:pPr eaLnBrk="1" hangingPunct="1">
              <a:buFont typeface="Wingdings" pitchFamily="2" charset="2"/>
              <a:buNone/>
            </a:pPr>
            <a:r>
              <a:rPr lang="de-DE" altLang="de-DE" dirty="0">
                <a:latin typeface="Arial" pitchFamily="34" charset="0"/>
                <a:cs typeface="Arial" pitchFamily="34" charset="0"/>
              </a:rPr>
              <a:t>			03. und 04.02.2020 für Musik</a:t>
            </a:r>
          </a:p>
          <a:p>
            <a:pPr eaLnBrk="1" hangingPunct="1">
              <a:buFont typeface="Wingdings" pitchFamily="2" charset="2"/>
              <a:buNone/>
            </a:pPr>
            <a:r>
              <a:rPr lang="de-DE" altLang="de-DE" dirty="0">
                <a:solidFill>
                  <a:schemeClr val="tx2"/>
                </a:solidFill>
                <a:latin typeface="Arial" pitchFamily="34" charset="0"/>
                <a:cs typeface="Arial" pitchFamily="34" charset="0"/>
              </a:rPr>
              <a:t>Daten:</a:t>
            </a:r>
          </a:p>
          <a:p>
            <a:r>
              <a:rPr lang="de-AT" altLang="de-DE" dirty="0">
                <a:latin typeface="Arial" pitchFamily="34" charset="0"/>
                <a:cs typeface="Arial" pitchFamily="34" charset="0"/>
              </a:rPr>
              <a:t>Direktor:		</a:t>
            </a:r>
            <a:r>
              <a:rPr lang="de-DE" altLang="de-DE" dirty="0">
                <a:latin typeface="Arial" charset="0"/>
              </a:rPr>
              <a:t>Mag. Jochen </a:t>
            </a:r>
            <a:r>
              <a:rPr lang="de-DE" altLang="de-DE" dirty="0" err="1">
                <a:latin typeface="Arial" charset="0"/>
              </a:rPr>
              <a:t>Gaderer</a:t>
            </a:r>
            <a:endParaRPr lang="de-DE" altLang="de-DE" dirty="0">
              <a:latin typeface="Arial" charset="0"/>
            </a:endParaRPr>
          </a:p>
          <a:p>
            <a:pPr eaLnBrk="1" hangingPunct="1">
              <a:buFont typeface="Wingdings" pitchFamily="2" charset="2"/>
              <a:buNone/>
            </a:pPr>
            <a:r>
              <a:rPr lang="de-DE" altLang="de-DE" dirty="0">
                <a:latin typeface="Arial" pitchFamily="34" charset="0"/>
                <a:cs typeface="Arial" pitchFamily="34" charset="0"/>
              </a:rPr>
              <a:t>Adresse: 	</a:t>
            </a:r>
            <a:r>
              <a:rPr lang="de-DE" altLang="de-DE" dirty="0">
                <a:latin typeface="Arial" charset="0"/>
              </a:rPr>
              <a:t>Akademiestraße 21</a:t>
            </a:r>
          </a:p>
          <a:p>
            <a:pPr eaLnBrk="1" hangingPunct="1">
              <a:buNone/>
            </a:pPr>
            <a:r>
              <a:rPr lang="de-DE" altLang="de-DE" dirty="0">
                <a:latin typeface="Arial" pitchFamily="34" charset="0"/>
                <a:cs typeface="Arial" pitchFamily="34" charset="0"/>
              </a:rPr>
              <a:t>		5020 Salzburg</a:t>
            </a:r>
          </a:p>
          <a:p>
            <a:pPr eaLnBrk="1" hangingPunct="1">
              <a:buNone/>
            </a:pPr>
            <a:r>
              <a:rPr lang="de-DE" altLang="de-DE" dirty="0">
                <a:latin typeface="Arial" pitchFamily="34" charset="0"/>
                <a:cs typeface="Arial" pitchFamily="34" charset="0"/>
              </a:rPr>
              <a:t>Telefon:		+43 662 </a:t>
            </a:r>
            <a:r>
              <a:rPr lang="de-AT" altLang="de-DE" dirty="0">
                <a:latin typeface="Arial" charset="0"/>
              </a:rPr>
              <a:t>62 73 85</a:t>
            </a:r>
          </a:p>
          <a:p>
            <a:pPr eaLnBrk="1" hangingPunct="1">
              <a:buNone/>
            </a:pPr>
            <a:r>
              <a:rPr lang="de-AT" altLang="de-DE" dirty="0">
                <a:latin typeface="Arial" charset="0"/>
              </a:rPr>
              <a:t>Mail:		</a:t>
            </a:r>
            <a:r>
              <a:rPr lang="de-AT" altLang="de-DE" u="sng" dirty="0">
                <a:solidFill>
                  <a:srgbClr val="0000FF"/>
                </a:solidFill>
                <a:latin typeface="Arial" charset="0"/>
              </a:rPr>
              <a:t>office</a:t>
            </a:r>
            <a:r>
              <a:rPr lang="de-AT" altLang="de-DE" u="sng" dirty="0">
                <a:solidFill>
                  <a:srgbClr val="0000FF"/>
                </a:solidFill>
                <a:latin typeface="Arial" charset="0"/>
                <a:hlinkClick r:id="rId2"/>
              </a:rPr>
              <a:t>@sum-rg.at</a:t>
            </a:r>
            <a:endParaRPr lang="de-AT" altLang="de-DE" u="sng" dirty="0">
              <a:solidFill>
                <a:srgbClr val="0000FF"/>
              </a:solidFill>
              <a:latin typeface="Arial" charset="0"/>
            </a:endParaRPr>
          </a:p>
          <a:p>
            <a:pPr marL="381000" indent="-381000" eaLnBrk="1" hangingPunct="1">
              <a:lnSpc>
                <a:spcPct val="80000"/>
              </a:lnSpc>
              <a:buFontTx/>
              <a:buNone/>
            </a:pPr>
            <a:r>
              <a:rPr lang="de-DE" altLang="de-DE" dirty="0">
                <a:latin typeface="Arial" pitchFamily="34" charset="0"/>
                <a:cs typeface="Arial" pitchFamily="34" charset="0"/>
              </a:rPr>
              <a:t>Web:		</a:t>
            </a:r>
            <a:r>
              <a:rPr lang="de-AT" altLang="de-DE" dirty="0" err="1">
                <a:latin typeface="Arial" pitchFamily="34" charset="0"/>
                <a:cs typeface="Arial" pitchFamily="34" charset="0"/>
              </a:rPr>
              <a:t>www.sum-rg.at</a:t>
            </a:r>
            <a:endParaRPr lang="de-AT" altLang="de-DE" dirty="0">
              <a:latin typeface="Arial" pitchFamily="34" charset="0"/>
              <a:cs typeface="Arial" pitchFamily="34" charset="0"/>
            </a:endParaRPr>
          </a:p>
        </p:txBody>
      </p:sp>
      <p:sp>
        <p:nvSpPr>
          <p:cNvPr id="3" name="Fußzeilenplatzhalter 2"/>
          <p:cNvSpPr>
            <a:spLocks noGrp="1"/>
          </p:cNvSpPr>
          <p:nvPr>
            <p:ph type="ftr" sz="quarter" idx="11"/>
          </p:nvPr>
        </p:nvSpPr>
        <p:spPr>
          <a:xfrm>
            <a:off x="6084168" y="6356350"/>
            <a:ext cx="2448272" cy="365125"/>
          </a:xfrm>
        </p:spPr>
        <p:txBody>
          <a:bodyPr/>
          <a:lstStyle/>
          <a:p>
            <a:pPr lvl="0" algn="r">
              <a:defRPr/>
            </a:pPr>
            <a:r>
              <a:rPr lang="de-DE" dirty="0">
                <a:solidFill>
                  <a:prstClr val="black">
                    <a:tint val="75000"/>
                  </a:prstClr>
                </a:solidFill>
              </a:rPr>
              <a:t>Mag. Veronika Kerschbaumer</a:t>
            </a:r>
          </a:p>
        </p:txBody>
      </p:sp>
    </p:spTree>
    <p:extLst>
      <p:ext uri="{BB962C8B-B14F-4D97-AF65-F5344CB8AC3E}">
        <p14:creationId xmlns:p14="http://schemas.microsoft.com/office/powerpoint/2010/main" val="20229658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11560" y="980728"/>
            <a:ext cx="7920880" cy="5805264"/>
          </a:xfrm>
          <a:prstGeom prst="rect">
            <a:avLst/>
          </a:prstGeom>
          <a:ln>
            <a:miter lim="800000"/>
            <a:headEnd/>
            <a:tailEnd/>
          </a:ln>
        </p:spPr>
        <p:txBody>
          <a:bodyPr>
            <a:normAutofit/>
          </a:bodyPr>
          <a:lstStyle/>
          <a:p>
            <a:pPr lvl="0" eaLnBrk="1" hangingPunct="1">
              <a:lnSpc>
                <a:spcPct val="100000"/>
              </a:lnSpc>
              <a:buFont typeface="Arial" pitchFamily="34" charset="0"/>
              <a:buChar char="•"/>
            </a:pPr>
            <a:r>
              <a:rPr lang="de-AT" altLang="de-DE" sz="2000" kern="1200" dirty="0">
                <a:latin typeface="Arial" panose="020B0604020202020204" pitchFamily="34" charset="0"/>
                <a:cs typeface="Arial" panose="020B0604020202020204" pitchFamily="34" charset="0"/>
              </a:rPr>
              <a:t>Informationen einholen</a:t>
            </a:r>
          </a:p>
          <a:p>
            <a:pPr lvl="0" eaLnBrk="1" hangingPunct="1">
              <a:lnSpc>
                <a:spcPct val="100000"/>
              </a:lnSpc>
              <a:buFont typeface="Arial" pitchFamily="34" charset="0"/>
              <a:buChar char="•"/>
            </a:pPr>
            <a:r>
              <a:rPr lang="de-AT" altLang="de-DE" sz="2000" kern="1200" dirty="0">
                <a:latin typeface="Arial" panose="020B0604020202020204" pitchFamily="34" charset="0"/>
                <a:cs typeface="Arial" panose="020B0604020202020204" pitchFamily="34" charset="0"/>
              </a:rPr>
              <a:t>Meinung der </a:t>
            </a:r>
            <a:r>
              <a:rPr lang="de-AT" altLang="de-DE" sz="2000" kern="1200" dirty="0" err="1">
                <a:latin typeface="Arial" panose="020B0604020202020204" pitchFamily="34" charset="0"/>
                <a:cs typeface="Arial" panose="020B0604020202020204" pitchFamily="34" charset="0"/>
              </a:rPr>
              <a:t>LehrerInnen</a:t>
            </a:r>
            <a:r>
              <a:rPr lang="de-AT" altLang="de-DE" sz="2000" kern="1200" dirty="0">
                <a:latin typeface="Arial" panose="020B0604020202020204" pitchFamily="34" charset="0"/>
                <a:cs typeface="Arial" panose="020B0604020202020204" pitchFamily="34" charset="0"/>
              </a:rPr>
              <a:t> einholen</a:t>
            </a:r>
          </a:p>
          <a:p>
            <a:pPr lvl="0" eaLnBrk="1" hangingPunct="1">
              <a:lnSpc>
                <a:spcPct val="100000"/>
              </a:lnSpc>
              <a:buFont typeface="Arial" pitchFamily="34" charset="0"/>
              <a:buChar char="•"/>
            </a:pPr>
            <a:r>
              <a:rPr lang="de-AT" altLang="de-DE" sz="2000" kern="1200" dirty="0">
                <a:latin typeface="Arial" panose="020B0604020202020204" pitchFamily="34" charset="0"/>
                <a:cs typeface="Arial" panose="020B0604020202020204" pitchFamily="34" charset="0"/>
              </a:rPr>
              <a:t>Informationen bewerten: </a:t>
            </a:r>
          </a:p>
          <a:p>
            <a:pPr marL="361950" lvl="0" indent="0" eaLnBrk="1" hangingPunct="1">
              <a:lnSpc>
                <a:spcPct val="100000"/>
              </a:lnSpc>
              <a:buNone/>
            </a:pPr>
            <a:r>
              <a:rPr lang="de-AT" altLang="de-DE" sz="2000" kern="1200" dirty="0">
                <a:latin typeface="Arial" panose="020B0604020202020204" pitchFamily="34" charset="0"/>
                <a:cs typeface="Arial" panose="020B0604020202020204" pitchFamily="34" charset="0"/>
              </a:rPr>
              <a:t>Ziele und Werte reflektieren. Was ist uns besonders wichtig?</a:t>
            </a:r>
          </a:p>
          <a:p>
            <a:pPr lvl="0" eaLnBrk="1" hangingPunct="1">
              <a:lnSpc>
                <a:spcPct val="100000"/>
              </a:lnSpc>
              <a:buFont typeface="Arial" pitchFamily="34" charset="0"/>
              <a:buChar char="•"/>
            </a:pPr>
            <a:r>
              <a:rPr lang="de-AT" altLang="de-DE" sz="2000" kern="1200" dirty="0">
                <a:latin typeface="Arial" panose="020B0604020202020204" pitchFamily="34" charset="0"/>
                <a:cs typeface="Arial" panose="020B0604020202020204" pitchFamily="34" charset="0"/>
              </a:rPr>
              <a:t>Das Kind einbeziehen – die Entscheidung treffen die Eltern!</a:t>
            </a:r>
          </a:p>
          <a:p>
            <a:pPr lvl="0" eaLnBrk="1" hangingPunct="1">
              <a:lnSpc>
                <a:spcPct val="100000"/>
              </a:lnSpc>
              <a:buFont typeface="Arial" pitchFamily="34" charset="0"/>
              <a:buChar char="•"/>
            </a:pPr>
            <a:r>
              <a:rPr lang="de-AT" altLang="de-DE" sz="2000" kern="1200" dirty="0">
                <a:latin typeface="Arial" panose="020B0604020202020204" pitchFamily="34" charset="0"/>
                <a:cs typeface="Arial" panose="020B0604020202020204" pitchFamily="34" charset="0"/>
              </a:rPr>
              <a:t>Alternativen überlegen</a:t>
            </a:r>
          </a:p>
          <a:p>
            <a:pPr lvl="0" eaLnBrk="1" hangingPunct="1">
              <a:lnSpc>
                <a:spcPct val="100000"/>
              </a:lnSpc>
              <a:buFont typeface="Arial" pitchFamily="34" charset="0"/>
              <a:buChar char="•"/>
            </a:pPr>
            <a:r>
              <a:rPr lang="de-AT" altLang="de-DE" sz="2000" kern="1200" dirty="0">
                <a:latin typeface="Arial" panose="020B0604020202020204" pitchFamily="34" charset="0"/>
                <a:cs typeface="Arial" panose="020B0604020202020204" pitchFamily="34" charset="0"/>
              </a:rPr>
              <a:t>ev. Aufnahmeprüfung ablegen</a:t>
            </a:r>
          </a:p>
          <a:p>
            <a:pPr marL="0" lvl="0" indent="0" eaLnBrk="1" hangingPunct="1">
              <a:lnSpc>
                <a:spcPct val="100000"/>
              </a:lnSpc>
              <a:buNone/>
            </a:pPr>
            <a:endParaRPr lang="de-AT" altLang="de-DE" sz="2000" kern="1200" dirty="0">
              <a:solidFill>
                <a:srgbClr val="0000FF"/>
              </a:solidFill>
              <a:latin typeface="Arial" panose="020B0604020202020204" pitchFamily="34" charset="0"/>
              <a:cs typeface="Arial" panose="020B0604020202020204" pitchFamily="34" charset="0"/>
            </a:endParaRPr>
          </a:p>
          <a:p>
            <a:pPr marL="0" lvl="0" indent="0" algn="ctr" eaLnBrk="1" hangingPunct="1">
              <a:lnSpc>
                <a:spcPct val="100000"/>
              </a:lnSpc>
              <a:buNone/>
            </a:pPr>
            <a:r>
              <a:rPr lang="de-AT" altLang="de-DE" sz="2000" b="1" kern="1200" dirty="0">
                <a:solidFill>
                  <a:srgbClr val="FF0000"/>
                </a:solidFill>
                <a:latin typeface="Arial" panose="020B0604020202020204" pitchFamily="34" charset="0"/>
                <a:cs typeface="Arial" panose="020B0604020202020204" pitchFamily="34" charset="0"/>
              </a:rPr>
              <a:t>Gelassenheit und Zuversicht!</a:t>
            </a:r>
            <a:endParaRPr lang="de-DE" sz="2000" kern="1200" dirty="0">
              <a:solidFill>
                <a:srgbClr val="FF0000"/>
              </a:solidFill>
              <a:latin typeface="Arial" panose="020B0604020202020204" pitchFamily="34" charset="0"/>
              <a:cs typeface="Arial" panose="020B0604020202020204" pitchFamily="34" charset="0"/>
            </a:endParaRPr>
          </a:p>
          <a:p>
            <a:pPr lvl="3" defTabSz="715963" eaLnBrk="1" hangingPunct="1">
              <a:lnSpc>
                <a:spcPct val="100000"/>
              </a:lnSpc>
              <a:buClr>
                <a:srgbClr val="0000FF"/>
              </a:buClr>
              <a:defRPr/>
            </a:pPr>
            <a:endParaRPr lang="de-AT" sz="2400" dirty="0">
              <a:latin typeface="Calibri" pitchFamily="34" charset="0"/>
            </a:endParaRPr>
          </a:p>
        </p:txBody>
      </p:sp>
      <p:sp>
        <p:nvSpPr>
          <p:cNvPr id="4099" name="Rectangle 2"/>
          <p:cNvSpPr txBox="1">
            <a:spLocks noChangeArrowheads="1"/>
          </p:cNvSpPr>
          <p:nvPr/>
        </p:nvSpPr>
        <p:spPr bwMode="auto">
          <a:xfrm>
            <a:off x="1" y="1"/>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Schritt für Schritt zur neuen Schule</a:t>
            </a:r>
          </a:p>
        </p:txBody>
      </p:sp>
      <p:sp>
        <p:nvSpPr>
          <p:cNvPr id="2" name="Rechteck 1"/>
          <p:cNvSpPr/>
          <p:nvPr/>
        </p:nvSpPr>
        <p:spPr>
          <a:xfrm>
            <a:off x="611560" y="6381328"/>
            <a:ext cx="7920880"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413144357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11560" y="1124744"/>
            <a:ext cx="7920880" cy="5733256"/>
          </a:xfrm>
          <a:prstGeom prst="rect">
            <a:avLst/>
          </a:prstGeom>
          <a:ln>
            <a:miter lim="800000"/>
            <a:headEnd/>
            <a:tailEnd/>
          </a:ln>
        </p:spPr>
        <p:txBody>
          <a:bodyPr/>
          <a:lstStyle/>
          <a:p>
            <a:pPr defTabSz="715963" eaLnBrk="1" hangingPunct="1">
              <a:lnSpc>
                <a:spcPct val="150000"/>
              </a:lnSpc>
              <a:defRPr/>
            </a:pPr>
            <a:r>
              <a:rPr lang="de-AT" sz="2000" dirty="0">
                <a:latin typeface="Arial" panose="020B0604020202020204" pitchFamily="34" charset="0"/>
                <a:cs typeface="Arial" panose="020B0604020202020204" pitchFamily="34" charset="0"/>
              </a:rPr>
              <a:t>Geht Ihr Kind gerne in die Schule?</a:t>
            </a:r>
          </a:p>
          <a:p>
            <a:pPr defTabSz="715963" eaLnBrk="1" hangingPunct="1">
              <a:lnSpc>
                <a:spcPct val="150000"/>
              </a:lnSpc>
              <a:defRPr/>
            </a:pPr>
            <a:r>
              <a:rPr lang="de-AT" sz="2000" dirty="0">
                <a:latin typeface="Arial" panose="020B0604020202020204" pitchFamily="34" charset="0"/>
                <a:cs typeface="Arial" panose="020B0604020202020204" pitchFamily="34" charset="0"/>
              </a:rPr>
              <a:t>Lernt Ihr Kind von sich aus?</a:t>
            </a:r>
          </a:p>
          <a:p>
            <a:pPr defTabSz="715963" eaLnBrk="1" hangingPunct="1">
              <a:lnSpc>
                <a:spcPct val="150000"/>
              </a:lnSpc>
              <a:defRPr/>
            </a:pPr>
            <a:r>
              <a:rPr lang="de-AT" sz="2000" dirty="0">
                <a:latin typeface="Arial" panose="020B0604020202020204" pitchFamily="34" charset="0"/>
                <a:cs typeface="Arial" panose="020B0604020202020204" pitchFamily="34" charset="0"/>
              </a:rPr>
              <a:t>Liest Ihr Kind gerne?</a:t>
            </a:r>
          </a:p>
          <a:p>
            <a:pPr defTabSz="715963" eaLnBrk="1" hangingPunct="1">
              <a:lnSpc>
                <a:spcPct val="150000"/>
              </a:lnSpc>
              <a:defRPr/>
            </a:pPr>
            <a:r>
              <a:rPr lang="de-AT" sz="2000" dirty="0">
                <a:latin typeface="Arial" panose="020B0604020202020204" pitchFamily="34" charset="0"/>
                <a:cs typeface="Arial" panose="020B0604020202020204" pitchFamily="34" charset="0"/>
              </a:rPr>
              <a:t>Hat Ihr Kind Zutrauen in die eigenen Fähigkeiten und Erfolgszuversicht?</a:t>
            </a:r>
          </a:p>
          <a:p>
            <a:pPr defTabSz="715963" eaLnBrk="1" hangingPunct="1">
              <a:lnSpc>
                <a:spcPct val="150000"/>
              </a:lnSpc>
              <a:defRPr/>
            </a:pPr>
            <a:r>
              <a:rPr lang="de-AT" sz="2000" dirty="0">
                <a:latin typeface="Arial" panose="020B0604020202020204" pitchFamily="34" charset="0"/>
                <a:cs typeface="Arial" panose="020B0604020202020204" pitchFamily="34" charset="0"/>
              </a:rPr>
              <a:t>Hat Ihr Kind besondere Interessen?</a:t>
            </a:r>
          </a:p>
        </p:txBody>
      </p:sp>
      <p:sp>
        <p:nvSpPr>
          <p:cNvPr id="4099" name="Rectangle 2"/>
          <p:cNvSpPr txBox="1">
            <a:spLocks noChangeArrowheads="1"/>
          </p:cNvSpPr>
          <p:nvPr/>
        </p:nvSpPr>
        <p:spPr bwMode="auto">
          <a:xfrm>
            <a:off x="0" y="0"/>
            <a:ext cx="909154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DE" sz="2400" b="1" dirty="0">
                <a:solidFill>
                  <a:schemeClr val="tx2"/>
                </a:solidFill>
                <a:cs typeface="Arial" pitchFamily="34" charset="0"/>
              </a:rPr>
              <a:t>Interesse - Motivation</a:t>
            </a:r>
          </a:p>
        </p:txBody>
      </p:sp>
      <p:sp>
        <p:nvSpPr>
          <p:cNvPr id="2" name="Rechteck 1"/>
          <p:cNvSpPr/>
          <p:nvPr/>
        </p:nvSpPr>
        <p:spPr>
          <a:xfrm>
            <a:off x="611560" y="6237312"/>
            <a:ext cx="7920880"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1376688582"/>
      </p:ext>
    </p:extLst>
  </p:cSld>
  <p:clrMapOvr>
    <a:masterClrMapping/>
  </p:clrMapOvr>
  <p:transition>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83568" y="1268760"/>
            <a:ext cx="7848872" cy="5589240"/>
          </a:xfrm>
          <a:prstGeom prst="rect">
            <a:avLst/>
          </a:prstGeom>
          <a:ln>
            <a:miter lim="800000"/>
            <a:headEnd/>
            <a:tailEnd/>
          </a:ln>
        </p:spPr>
        <p:txBody>
          <a:bodyPr>
            <a:normAutofit/>
          </a:bodyPr>
          <a:lstStyle/>
          <a:p>
            <a:pPr marL="0" lvl="0" indent="0" eaLnBrk="1" hangingPunct="1">
              <a:lnSpc>
                <a:spcPct val="100000"/>
              </a:lnSpc>
              <a:buNone/>
            </a:pPr>
            <a:r>
              <a:rPr lang="de-DE" sz="2000" b="1" kern="1200" dirty="0">
                <a:latin typeface="Arial" panose="020B0604020202020204" pitchFamily="34" charset="0"/>
                <a:cs typeface="Arial" panose="020B0604020202020204" pitchFamily="34" charset="0"/>
              </a:rPr>
              <a:t>Homepage der Bildungsdirektion für Salzburg:</a:t>
            </a:r>
          </a:p>
          <a:p>
            <a:pPr marL="0" lvl="0" indent="0" eaLnBrk="1" hangingPunct="1">
              <a:lnSpc>
                <a:spcPct val="100000"/>
              </a:lnSpc>
              <a:buNone/>
            </a:pPr>
            <a:r>
              <a:rPr lang="de-DE" sz="2000" kern="1200" dirty="0">
                <a:latin typeface="Arial" panose="020B0604020202020204" pitchFamily="34" charset="0"/>
                <a:cs typeface="Arial" panose="020B0604020202020204" pitchFamily="34" charset="0"/>
              </a:rPr>
              <a:t>wichtige Termine: Eignungsprüfungen, Tage der offenen Tür,</a:t>
            </a:r>
          </a:p>
          <a:p>
            <a:pPr marL="0" lvl="0" indent="0" eaLnBrk="1" hangingPunct="1">
              <a:lnSpc>
                <a:spcPct val="100000"/>
              </a:lnSpc>
              <a:buNone/>
            </a:pPr>
            <a:r>
              <a:rPr lang="de-DE" sz="2000" kern="1200" dirty="0">
                <a:latin typeface="Arial" panose="020B0604020202020204" pitchFamily="34" charset="0"/>
                <a:cs typeface="Arial" panose="020B0604020202020204" pitchFamily="34" charset="0"/>
              </a:rPr>
              <a:t>Homepages der Schulen, „Salzburger Bildungsberater“</a:t>
            </a:r>
          </a:p>
          <a:p>
            <a:pPr marL="0" lvl="0" indent="0" eaLnBrk="1" hangingPunct="1">
              <a:spcBef>
                <a:spcPct val="0"/>
              </a:spcBef>
              <a:buNone/>
            </a:pPr>
            <a:r>
              <a:rPr lang="de-DE" sz="2000" dirty="0">
                <a:latin typeface="Arial" panose="020B0604020202020204" pitchFamily="34" charset="0"/>
                <a:cs typeface="Arial" panose="020B0604020202020204" pitchFamily="34" charset="0"/>
                <a:hlinkClick r:id="rId3"/>
              </a:rPr>
              <a:t>www.bildung-sbg.gv.at</a:t>
            </a:r>
            <a:endParaRPr lang="de-DE" sz="2000" dirty="0">
              <a:latin typeface="Arial" panose="020B0604020202020204" pitchFamily="34" charset="0"/>
              <a:cs typeface="Arial" panose="020B0604020202020204" pitchFamily="34" charset="0"/>
            </a:endParaRPr>
          </a:p>
          <a:p>
            <a:pPr marL="0" lvl="0" indent="0" eaLnBrk="1" hangingPunct="1">
              <a:spcBef>
                <a:spcPct val="0"/>
              </a:spcBef>
              <a:buNone/>
            </a:pPr>
            <a:endParaRPr lang="de-DE" sz="2000" b="1" dirty="0">
              <a:solidFill>
                <a:prstClr val="black"/>
              </a:solidFill>
              <a:latin typeface="Arial" panose="020B0604020202020204" pitchFamily="34" charset="0"/>
              <a:cs typeface="Arial" panose="020B0604020202020204" pitchFamily="34" charset="0"/>
            </a:endParaRPr>
          </a:p>
          <a:p>
            <a:pPr marL="0" lvl="0" indent="0" eaLnBrk="1" hangingPunct="1">
              <a:spcBef>
                <a:spcPct val="0"/>
              </a:spcBef>
              <a:buNone/>
            </a:pPr>
            <a:endParaRPr lang="de-AT" sz="2000" b="1" dirty="0">
              <a:solidFill>
                <a:prstClr val="black"/>
              </a:solidFill>
              <a:latin typeface="Arial" panose="020B0604020202020204" pitchFamily="34" charset="0"/>
              <a:cs typeface="Arial" panose="020B0604020202020204" pitchFamily="34" charset="0"/>
            </a:endParaRPr>
          </a:p>
          <a:p>
            <a:pPr marL="0" lvl="0" indent="0" eaLnBrk="1" hangingPunct="1">
              <a:spcBef>
                <a:spcPct val="0"/>
              </a:spcBef>
              <a:buNone/>
            </a:pPr>
            <a:r>
              <a:rPr lang="de-AT" sz="2000" b="1" dirty="0">
                <a:solidFill>
                  <a:prstClr val="black"/>
                </a:solidFill>
                <a:latin typeface="Arial" panose="020B0604020202020204" pitchFamily="34" charset="0"/>
                <a:cs typeface="Arial" panose="020B0604020202020204" pitchFamily="34" charset="0"/>
              </a:rPr>
              <a:t>Spezifische Informationen zu Schulen:</a:t>
            </a:r>
          </a:p>
          <a:p>
            <a:pPr lvl="0" eaLnBrk="1" hangingPunct="1">
              <a:spcBef>
                <a:spcPct val="0"/>
              </a:spcBef>
              <a:buFont typeface="Arial" pitchFamily="34" charset="0"/>
              <a:buChar char="•"/>
            </a:pPr>
            <a:r>
              <a:rPr lang="de-AT" sz="2000" dirty="0">
                <a:solidFill>
                  <a:prstClr val="black"/>
                </a:solidFill>
                <a:latin typeface="Arial" panose="020B0604020202020204" pitchFamily="34" charset="0"/>
                <a:cs typeface="Arial" panose="020B0604020202020204" pitchFamily="34" charset="0"/>
              </a:rPr>
              <a:t>Homepage der jeweiligen Schule</a:t>
            </a:r>
          </a:p>
          <a:p>
            <a:pPr lvl="0" eaLnBrk="1" hangingPunct="1">
              <a:spcBef>
                <a:spcPct val="0"/>
              </a:spcBef>
              <a:buFont typeface="Arial" pitchFamily="34" charset="0"/>
              <a:buChar char="•"/>
            </a:pPr>
            <a:endParaRPr lang="de-AT" sz="2000" dirty="0">
              <a:solidFill>
                <a:prstClr val="black"/>
              </a:solidFill>
              <a:latin typeface="Arial" panose="020B0604020202020204" pitchFamily="34" charset="0"/>
              <a:cs typeface="Arial" panose="020B0604020202020204" pitchFamily="34" charset="0"/>
            </a:endParaRPr>
          </a:p>
          <a:p>
            <a:pPr marL="0" lvl="0" indent="0" defTabSz="361950" eaLnBrk="1" hangingPunct="1">
              <a:spcBef>
                <a:spcPct val="0"/>
              </a:spcBef>
              <a:buNone/>
            </a:pPr>
            <a:endParaRPr lang="de-AT" sz="2000" dirty="0">
              <a:solidFill>
                <a:prstClr val="black"/>
              </a:solidFill>
              <a:latin typeface="Arial" panose="020B0604020202020204" pitchFamily="34" charset="0"/>
              <a:cs typeface="Arial" panose="020B0604020202020204" pitchFamily="34" charset="0"/>
            </a:endParaRPr>
          </a:p>
          <a:p>
            <a:pPr marL="0" indent="0">
              <a:buNone/>
            </a:pPr>
            <a:endParaRPr lang="de-DE" sz="1200" dirty="0">
              <a:latin typeface="Arial" panose="020B0604020202020204" pitchFamily="34" charset="0"/>
              <a:cs typeface="Arial" panose="020B0604020202020204" pitchFamily="34" charset="0"/>
            </a:endParaRPr>
          </a:p>
          <a:p>
            <a:pPr marL="0" indent="0">
              <a:buNone/>
            </a:pPr>
            <a:endParaRPr lang="de-DE" sz="1200" dirty="0">
              <a:latin typeface="Arial" panose="020B0604020202020204" pitchFamily="34" charset="0"/>
              <a:cs typeface="Arial" panose="020B0604020202020204" pitchFamily="34" charset="0"/>
            </a:endParaRPr>
          </a:p>
          <a:p>
            <a:pPr marL="0" lvl="0" indent="0" eaLnBrk="1" hangingPunct="1">
              <a:lnSpc>
                <a:spcPct val="100000"/>
              </a:lnSpc>
              <a:buNone/>
            </a:pPr>
            <a:endParaRPr lang="de-DE" sz="1000" kern="1200" dirty="0">
              <a:latin typeface="Arial" panose="020B0604020202020204" pitchFamily="34" charset="0"/>
              <a:cs typeface="Arial" panose="020B0604020202020204" pitchFamily="34" charset="0"/>
            </a:endParaRPr>
          </a:p>
          <a:p>
            <a:pPr marL="0" lvl="0" indent="0" algn="r" eaLnBrk="1" fontAlgn="auto" hangingPunct="1">
              <a:spcBef>
                <a:spcPts val="0"/>
              </a:spcBef>
              <a:spcAft>
                <a:spcPts val="0"/>
              </a:spcAft>
              <a:buNone/>
              <a:defRPr/>
            </a:pPr>
            <a:endParaRPr lang="de-DE" sz="1200" dirty="0">
              <a:solidFill>
                <a:prstClr val="black">
                  <a:tint val="75000"/>
                </a:prstClr>
              </a:solidFill>
            </a:endParaRPr>
          </a:p>
          <a:p>
            <a:pPr marL="0" lvl="0" indent="0" algn="r" eaLnBrk="1" fontAlgn="auto" hangingPunct="1">
              <a:spcBef>
                <a:spcPts val="0"/>
              </a:spcBef>
              <a:spcAft>
                <a:spcPts val="0"/>
              </a:spcAft>
              <a:buNone/>
              <a:defRPr/>
            </a:pPr>
            <a:endParaRPr lang="de-DE" sz="1200" dirty="0">
              <a:solidFill>
                <a:prstClr val="black">
                  <a:tint val="75000"/>
                </a:prstClr>
              </a:solidFill>
            </a:endParaRPr>
          </a:p>
          <a:p>
            <a:pPr marL="0" lvl="0" indent="0" algn="r" eaLnBrk="1" fontAlgn="auto" hangingPunct="1">
              <a:spcBef>
                <a:spcPts val="0"/>
              </a:spcBef>
              <a:spcAft>
                <a:spcPts val="0"/>
              </a:spcAft>
              <a:buNone/>
              <a:defRPr/>
            </a:pPr>
            <a:r>
              <a:rPr lang="de-DE" sz="1200" dirty="0">
                <a:solidFill>
                  <a:prstClr val="black">
                    <a:tint val="75000"/>
                  </a:prstClr>
                </a:solidFill>
              </a:rPr>
              <a:t>Mag. Veronika Kerschbaumer</a:t>
            </a:r>
          </a:p>
          <a:p>
            <a:pPr marL="0" lvl="0" indent="0" algn="ctr" eaLnBrk="1" hangingPunct="1">
              <a:spcBef>
                <a:spcPct val="0"/>
              </a:spcBef>
              <a:buNone/>
            </a:pPr>
            <a:endParaRPr lang="de-AT" sz="1200" dirty="0">
              <a:solidFill>
                <a:prstClr val="black"/>
              </a:solidFill>
              <a:cs typeface="Arial" pitchFamily="34" charset="0"/>
            </a:endParaRPr>
          </a:p>
          <a:p>
            <a:pPr marL="0" lvl="0" indent="0" eaLnBrk="1" hangingPunct="1">
              <a:lnSpc>
                <a:spcPct val="100000"/>
              </a:lnSpc>
              <a:buNone/>
            </a:pPr>
            <a:endParaRPr lang="de-DE" sz="2000" dirty="0">
              <a:latin typeface="Arial" panose="020B0604020202020204" pitchFamily="34" charset="0"/>
              <a:cs typeface="Arial" panose="020B0604020202020204" pitchFamily="34" charset="0"/>
            </a:endParaRPr>
          </a:p>
          <a:p>
            <a:pPr marL="0" lvl="0" indent="0" eaLnBrk="1" hangingPunct="1">
              <a:lnSpc>
                <a:spcPct val="100000"/>
              </a:lnSpc>
              <a:buNone/>
            </a:pPr>
            <a:endParaRPr lang="de-DE" sz="2000" kern="1200" dirty="0">
              <a:latin typeface="Arial" panose="020B0604020202020204" pitchFamily="34" charset="0"/>
              <a:cs typeface="Arial" panose="020B0604020202020204" pitchFamily="34" charset="0"/>
            </a:endParaRPr>
          </a:p>
          <a:p>
            <a:pPr lvl="3" defTabSz="715963" eaLnBrk="1" hangingPunct="1">
              <a:lnSpc>
                <a:spcPct val="100000"/>
              </a:lnSpc>
              <a:buClr>
                <a:srgbClr val="0000FF"/>
              </a:buClr>
              <a:defRPr/>
            </a:pPr>
            <a:endParaRPr lang="de-AT" dirty="0">
              <a:latin typeface="Calibri" pitchFamily="34" charset="0"/>
            </a:endParaRPr>
          </a:p>
        </p:txBody>
      </p:sp>
      <p:sp>
        <p:nvSpPr>
          <p:cNvPr id="4" name="Rectangle 2"/>
          <p:cNvSpPr txBox="1">
            <a:spLocks noChangeArrowheads="1"/>
          </p:cNvSpPr>
          <p:nvPr/>
        </p:nvSpPr>
        <p:spPr bwMode="auto">
          <a:xfrm>
            <a:off x="0" y="0"/>
            <a:ext cx="9144000"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Informationen und Beratung</a:t>
            </a:r>
          </a:p>
        </p:txBody>
      </p:sp>
    </p:spTree>
    <p:extLst>
      <p:ext uri="{BB962C8B-B14F-4D97-AF65-F5344CB8AC3E}">
        <p14:creationId xmlns:p14="http://schemas.microsoft.com/office/powerpoint/2010/main" val="1406725544"/>
      </p:ext>
    </p:extLst>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11560" y="980728"/>
            <a:ext cx="7920880" cy="5400600"/>
          </a:xfrm>
          <a:prstGeom prst="rect">
            <a:avLst/>
          </a:prstGeom>
          <a:ln>
            <a:miter lim="800000"/>
            <a:headEnd/>
            <a:tailEnd/>
          </a:ln>
        </p:spPr>
        <p:txBody>
          <a:bodyPr>
            <a:normAutofit/>
          </a:bodyPr>
          <a:lstStyle/>
          <a:p>
            <a:pPr marL="0" indent="0">
              <a:buNone/>
            </a:pPr>
            <a:r>
              <a:rPr lang="de-AT" sz="2000" dirty="0">
                <a:latin typeface="Arial" pitchFamily="34" charset="0"/>
                <a:cs typeface="Arial" pitchFamily="34" charset="0"/>
              </a:rPr>
              <a:t>Alle Informationen wurden von der jeweiligen Schulhomepage genommen. Stand per 29.09.2019 und 02.10.2019. Termine, welche zu diesem Zeitpunkt nicht ersichtlich waren, wurden nach telefonischer Rücksprache am 02. und 03.10.2019 hinzugefügt.</a:t>
            </a:r>
          </a:p>
          <a:p>
            <a:pPr marL="0" lvl="3" indent="0" defTabSz="715963" eaLnBrk="1" hangingPunct="1">
              <a:buClr>
                <a:srgbClr val="0000FF"/>
              </a:buClr>
              <a:buNone/>
              <a:defRPr/>
            </a:pPr>
            <a:endParaRPr lang="de-AT" sz="2400" dirty="0">
              <a:latin typeface="Arial" pitchFamily="34" charset="0"/>
              <a:cs typeface="Arial" pitchFamily="34" charset="0"/>
            </a:endParaRPr>
          </a:p>
          <a:p>
            <a:pPr marL="0" lvl="3" indent="0" defTabSz="715963" eaLnBrk="1" hangingPunct="1">
              <a:buClr>
                <a:srgbClr val="0000FF"/>
              </a:buClr>
              <a:buNone/>
              <a:defRPr/>
            </a:pPr>
            <a:endParaRPr lang="de-AT" sz="2400" dirty="0">
              <a:latin typeface="Arial" pitchFamily="34" charset="0"/>
              <a:cs typeface="Arial" pitchFamily="34" charset="0"/>
            </a:endParaRPr>
          </a:p>
          <a:p>
            <a:pPr marL="0" lvl="3" indent="0" defTabSz="715963" eaLnBrk="1" hangingPunct="1">
              <a:buClr>
                <a:srgbClr val="0000FF"/>
              </a:buClr>
              <a:buNone/>
              <a:defRPr/>
            </a:pPr>
            <a:endParaRPr lang="de-AT" sz="2400" dirty="0">
              <a:latin typeface="Arial" pitchFamily="34" charset="0"/>
              <a:cs typeface="Arial" pitchFamily="34" charset="0"/>
            </a:endParaRPr>
          </a:p>
          <a:p>
            <a:pPr marL="0" lvl="3" indent="0" defTabSz="715963" eaLnBrk="1" hangingPunct="1">
              <a:lnSpc>
                <a:spcPct val="100000"/>
              </a:lnSpc>
              <a:buClr>
                <a:srgbClr val="0000FF"/>
              </a:buClr>
              <a:buNone/>
              <a:defRPr/>
            </a:pPr>
            <a:r>
              <a:rPr lang="de-AT" dirty="0">
                <a:latin typeface="Arial" pitchFamily="34" charset="0"/>
                <a:cs typeface="Arial" pitchFamily="34" charset="0"/>
                <a:hlinkClick r:id="rId3"/>
              </a:rPr>
              <a:t>https://bildung.bmbwf.gv.at/schulen/bw/nms/index.html</a:t>
            </a:r>
            <a:endParaRPr lang="de-AT" dirty="0">
              <a:latin typeface="Arial" pitchFamily="34" charset="0"/>
              <a:cs typeface="Arial" pitchFamily="34" charset="0"/>
            </a:endParaRPr>
          </a:p>
          <a:p>
            <a:pPr marL="0" lvl="3" indent="0" defTabSz="715963" eaLnBrk="1" hangingPunct="1">
              <a:lnSpc>
                <a:spcPct val="100000"/>
              </a:lnSpc>
              <a:buClr>
                <a:srgbClr val="0000FF"/>
              </a:buClr>
              <a:buNone/>
              <a:defRPr/>
            </a:pPr>
            <a:r>
              <a:rPr lang="de-AT" dirty="0">
                <a:latin typeface="Arial" pitchFamily="34" charset="0"/>
                <a:cs typeface="Arial" pitchFamily="34" charset="0"/>
              </a:rPr>
              <a:t>(29.09.2019)</a:t>
            </a:r>
          </a:p>
          <a:p>
            <a:pPr marL="0" lvl="3" indent="0" defTabSz="715963" eaLnBrk="1" hangingPunct="1">
              <a:buClr>
                <a:srgbClr val="0000FF"/>
              </a:buClr>
              <a:buNone/>
              <a:defRPr/>
            </a:pPr>
            <a:r>
              <a:rPr lang="de-AT" dirty="0">
                <a:latin typeface="Arial" panose="020B0604020202020204" pitchFamily="34" charset="0"/>
                <a:cs typeface="Arial" panose="020B0604020202020204" pitchFamily="34" charset="0"/>
                <a:hlinkClick r:id="rId4"/>
              </a:rPr>
              <a:t>https://bildung.bmbwf.gv.at/schulen/bw/abs/ahs.html</a:t>
            </a:r>
            <a:endParaRPr lang="de-AT" dirty="0">
              <a:latin typeface="Arial" panose="020B0604020202020204" pitchFamily="34" charset="0"/>
              <a:cs typeface="Arial" panose="020B0604020202020204" pitchFamily="34" charset="0"/>
            </a:endParaRPr>
          </a:p>
          <a:p>
            <a:pPr marL="0" lvl="3" indent="0" defTabSz="715963" eaLnBrk="1" hangingPunct="1">
              <a:lnSpc>
                <a:spcPct val="100000"/>
              </a:lnSpc>
              <a:buClr>
                <a:srgbClr val="0000FF"/>
              </a:buClr>
              <a:buNone/>
              <a:defRPr/>
            </a:pPr>
            <a:r>
              <a:rPr lang="de-AT" dirty="0">
                <a:latin typeface="Arial" pitchFamily="34" charset="0"/>
                <a:cs typeface="Arial" pitchFamily="34" charset="0"/>
              </a:rPr>
              <a:t>(30.09.2019)</a:t>
            </a:r>
          </a:p>
        </p:txBody>
      </p:sp>
      <p:sp>
        <p:nvSpPr>
          <p:cNvPr id="4099" name="Rectangle 2"/>
          <p:cNvSpPr txBox="1">
            <a:spLocks noChangeArrowheads="1"/>
          </p:cNvSpPr>
          <p:nvPr/>
        </p:nvSpPr>
        <p:spPr bwMode="auto">
          <a:xfrm>
            <a:off x="1" y="1"/>
            <a:ext cx="9144000"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Quellennachweis</a:t>
            </a:r>
          </a:p>
        </p:txBody>
      </p:sp>
      <p:sp>
        <p:nvSpPr>
          <p:cNvPr id="2" name="Rechteck 1"/>
          <p:cNvSpPr/>
          <p:nvPr/>
        </p:nvSpPr>
        <p:spPr>
          <a:xfrm>
            <a:off x="611560" y="6381328"/>
            <a:ext cx="7920880"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1656262609"/>
      </p:ext>
    </p:extLst>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txBox="1">
            <a:spLocks noChangeArrowheads="1"/>
          </p:cNvSpPr>
          <p:nvPr/>
        </p:nvSpPr>
        <p:spPr bwMode="auto">
          <a:xfrm>
            <a:off x="0" y="0"/>
            <a:ext cx="9144000" cy="104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AT" sz="2400" b="1" dirty="0">
                <a:solidFill>
                  <a:schemeClr val="tx2"/>
                </a:solidFill>
                <a:cs typeface="Arial" pitchFamily="34" charset="0"/>
              </a:rPr>
              <a:t>Bildungsweg nach der Volksschule</a:t>
            </a:r>
          </a:p>
          <a:p>
            <a:pPr algn="ctr" eaLnBrk="1" hangingPunct="1">
              <a:lnSpc>
                <a:spcPts val="2400"/>
              </a:lnSpc>
              <a:defRPr/>
            </a:pPr>
            <a:endParaRPr lang="de-DE" sz="3200" b="1" dirty="0">
              <a:solidFill>
                <a:srgbClr val="FF9900"/>
              </a:solidFill>
              <a:ea typeface="Arial Unicode MS" pitchFamily="34" charset="-128"/>
              <a:cs typeface="Arial Unicode MS" pitchFamily="34" charset="-128"/>
            </a:endParaRPr>
          </a:p>
        </p:txBody>
      </p:sp>
      <p:pic>
        <p:nvPicPr>
          <p:cNvPr id="122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0" y="1533525"/>
            <a:ext cx="5715000" cy="379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hteck 1"/>
          <p:cNvSpPr/>
          <p:nvPr/>
        </p:nvSpPr>
        <p:spPr>
          <a:xfrm>
            <a:off x="1043608" y="5877272"/>
            <a:ext cx="3217547" cy="246221"/>
          </a:xfrm>
          <a:prstGeom prst="rect">
            <a:avLst/>
          </a:prstGeom>
        </p:spPr>
        <p:txBody>
          <a:bodyPr wrap="none">
            <a:spAutoFit/>
          </a:bodyPr>
          <a:lstStyle/>
          <a:p>
            <a:r>
              <a:rPr lang="de-AT" sz="1000" dirty="0">
                <a:latin typeface="+mn-lt"/>
              </a:rPr>
              <a:t>Bildquelle: http://www.ekartenwelt.de/card-new/23734</a:t>
            </a:r>
          </a:p>
        </p:txBody>
      </p:sp>
    </p:spTree>
    <p:extLst>
      <p:ext uri="{BB962C8B-B14F-4D97-AF65-F5344CB8AC3E}">
        <p14:creationId xmlns:p14="http://schemas.microsoft.com/office/powerpoint/2010/main" val="3108028885"/>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bwMode="auto">
          <a:xfrm>
            <a:off x="683568" y="908720"/>
            <a:ext cx="7704856" cy="4824536"/>
          </a:xfrm>
          <a:prstGeom prst="rect">
            <a:avLst/>
          </a:prstGeom>
          <a:ln>
            <a:miter lim="800000"/>
            <a:headEnd/>
            <a:tailEnd/>
          </a:ln>
        </p:spPr>
        <p:txBody>
          <a:bodyPr>
            <a:normAutofit/>
          </a:bodyPr>
          <a:lstStyle/>
          <a:p>
            <a:pPr defTabSz="715963" eaLnBrk="1" hangingPunct="1">
              <a:lnSpc>
                <a:spcPct val="150000"/>
              </a:lnSpc>
              <a:defRPr/>
            </a:pPr>
            <a:r>
              <a:rPr lang="de-AT" sz="2000" dirty="0">
                <a:latin typeface="Arial" panose="020B0604020202020204" pitchFamily="34" charset="0"/>
                <a:cs typeface="Arial" panose="020B0604020202020204" pitchFamily="34" charset="0"/>
              </a:rPr>
              <a:t>Wie kann sich Ihr Kind in neuen Situationen zurechtfinden?</a:t>
            </a:r>
          </a:p>
          <a:p>
            <a:pPr defTabSz="715963" eaLnBrk="1" hangingPunct="1">
              <a:lnSpc>
                <a:spcPct val="150000"/>
              </a:lnSpc>
              <a:defRPr/>
            </a:pPr>
            <a:r>
              <a:rPr lang="de-AT" sz="2000" dirty="0">
                <a:latin typeface="Arial" panose="020B0604020202020204" pitchFamily="34" charset="0"/>
                <a:cs typeface="Arial" panose="020B0604020202020204" pitchFamily="34" charset="0"/>
              </a:rPr>
              <a:t>Kann Ihr Kind angemessene Frustrationen verkraften und wie geht Ihr Kind mit Misserfolg um? </a:t>
            </a:r>
          </a:p>
          <a:p>
            <a:pPr marL="0" indent="0" algn="ctr" defTabSz="715963" eaLnBrk="1" hangingPunct="1">
              <a:lnSpc>
                <a:spcPct val="150000"/>
              </a:lnSpc>
              <a:buNone/>
              <a:defRPr/>
            </a:pPr>
            <a:endParaRPr lang="de-DE" sz="2400" b="1" dirty="0">
              <a:solidFill>
                <a:schemeClr val="tx2"/>
              </a:solidFill>
              <a:latin typeface="Arial" pitchFamily="34" charset="0"/>
              <a:cs typeface="Arial" pitchFamily="34" charset="0"/>
            </a:endParaRPr>
          </a:p>
          <a:p>
            <a:pPr marL="0" indent="0" algn="ctr" defTabSz="715963" eaLnBrk="1" hangingPunct="1">
              <a:lnSpc>
                <a:spcPct val="150000"/>
              </a:lnSpc>
              <a:buNone/>
              <a:defRPr/>
            </a:pPr>
            <a:r>
              <a:rPr lang="de-DE" sz="2400" b="1" dirty="0">
                <a:solidFill>
                  <a:schemeClr val="tx2"/>
                </a:solidFill>
                <a:latin typeface="Arial" pitchFamily="34" charset="0"/>
                <a:cs typeface="Arial" pitchFamily="34" charset="0"/>
              </a:rPr>
              <a:t>Körperliche Voraussetzungen</a:t>
            </a:r>
          </a:p>
          <a:p>
            <a:pPr defTabSz="715963" eaLnBrk="1" hangingPunct="1">
              <a:lnSpc>
                <a:spcPct val="150000"/>
              </a:lnSpc>
              <a:defRPr/>
            </a:pPr>
            <a:r>
              <a:rPr lang="de-AT" sz="2000" dirty="0">
                <a:latin typeface="Arial" panose="020B0604020202020204" pitchFamily="34" charset="0"/>
                <a:cs typeface="Arial" panose="020B0604020202020204" pitchFamily="34" charset="0"/>
              </a:rPr>
              <a:t>Hört und sieht Ihr Kind gut?</a:t>
            </a:r>
          </a:p>
          <a:p>
            <a:pPr defTabSz="715963" eaLnBrk="1" hangingPunct="1">
              <a:lnSpc>
                <a:spcPct val="150000"/>
              </a:lnSpc>
              <a:defRPr/>
            </a:pPr>
            <a:r>
              <a:rPr lang="de-AT" sz="2000" dirty="0">
                <a:latin typeface="Arial" panose="020B0604020202020204" pitchFamily="34" charset="0"/>
                <a:cs typeface="Arial" panose="020B0604020202020204" pitchFamily="34" charset="0"/>
              </a:rPr>
              <a:t>Hat Ihr Kind einen gesunden Schlaf?</a:t>
            </a:r>
          </a:p>
          <a:p>
            <a:pPr defTabSz="715963" eaLnBrk="1" hangingPunct="1">
              <a:lnSpc>
                <a:spcPct val="150000"/>
              </a:lnSpc>
              <a:defRPr/>
            </a:pPr>
            <a:r>
              <a:rPr lang="de-AT" sz="2000" dirty="0">
                <a:latin typeface="Arial" panose="020B0604020202020204" pitchFamily="34" charset="0"/>
                <a:cs typeface="Arial" panose="020B0604020202020204" pitchFamily="34" charset="0"/>
              </a:rPr>
              <a:t>Ist Ihr Kind körperlich belastbar?</a:t>
            </a:r>
          </a:p>
          <a:p>
            <a:pPr defTabSz="715963" eaLnBrk="1" hangingPunct="1">
              <a:lnSpc>
                <a:spcPct val="150000"/>
              </a:lnSpc>
              <a:buFont typeface="Wingdings" pitchFamily="2" charset="2"/>
              <a:buChar char="Ø"/>
              <a:defRPr/>
            </a:pPr>
            <a:endParaRPr lang="de-AT" sz="2000" dirty="0">
              <a:latin typeface="Calibri" pitchFamily="34" charset="0"/>
            </a:endParaRPr>
          </a:p>
          <a:p>
            <a:pPr defTabSz="715963" eaLnBrk="1" hangingPunct="1">
              <a:lnSpc>
                <a:spcPct val="150000"/>
              </a:lnSpc>
              <a:buFont typeface="Wingdings" pitchFamily="2" charset="2"/>
              <a:buChar char="Ø"/>
              <a:defRPr/>
            </a:pPr>
            <a:endParaRPr lang="de-AT" sz="2000" dirty="0">
              <a:latin typeface="Calibri" pitchFamily="34" charset="0"/>
            </a:endParaRPr>
          </a:p>
          <a:p>
            <a:pPr defTabSz="715963" eaLnBrk="1" hangingPunct="1">
              <a:lnSpc>
                <a:spcPct val="150000"/>
              </a:lnSpc>
              <a:buFont typeface="Wingdings" pitchFamily="2" charset="2"/>
              <a:buChar char="Ø"/>
              <a:defRPr/>
            </a:pPr>
            <a:endParaRPr lang="de-AT" sz="2000" dirty="0">
              <a:latin typeface="Calibri" pitchFamily="34" charset="0"/>
            </a:endParaRPr>
          </a:p>
          <a:p>
            <a:pPr defTabSz="715963" eaLnBrk="1" hangingPunct="1">
              <a:lnSpc>
                <a:spcPct val="150000"/>
              </a:lnSpc>
              <a:buFont typeface="Wingdings" pitchFamily="2" charset="2"/>
              <a:buChar char="Ø"/>
              <a:defRPr/>
            </a:pPr>
            <a:endParaRPr lang="de-AT" sz="2000" dirty="0">
              <a:latin typeface="Calibri" pitchFamily="34" charset="0"/>
            </a:endParaRPr>
          </a:p>
        </p:txBody>
      </p:sp>
      <p:sp>
        <p:nvSpPr>
          <p:cNvPr id="4099" name="Rectangle 2"/>
          <p:cNvSpPr txBox="1">
            <a:spLocks noChangeArrowheads="1"/>
          </p:cNvSpPr>
          <p:nvPr/>
        </p:nvSpPr>
        <p:spPr bwMode="auto">
          <a:xfrm>
            <a:off x="0" y="-1"/>
            <a:ext cx="9140387" cy="104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50000"/>
              </a:spcBef>
              <a:spcAft>
                <a:spcPct val="0"/>
              </a:spcAft>
              <a:defRPr sz="2000">
                <a:solidFill>
                  <a:schemeClr val="tx1"/>
                </a:solidFill>
                <a:latin typeface="Arial" pitchFamily="34" charset="0"/>
              </a:defRPr>
            </a:lvl6pPr>
            <a:lvl7pPr marL="2971800" indent="-228600" eaLnBrk="0" fontAlgn="base" hangingPunct="0">
              <a:spcBef>
                <a:spcPct val="50000"/>
              </a:spcBef>
              <a:spcAft>
                <a:spcPct val="0"/>
              </a:spcAft>
              <a:defRPr sz="2000">
                <a:solidFill>
                  <a:schemeClr val="tx1"/>
                </a:solidFill>
                <a:latin typeface="Arial" pitchFamily="34" charset="0"/>
              </a:defRPr>
            </a:lvl7pPr>
            <a:lvl8pPr marL="3429000" indent="-228600" eaLnBrk="0" fontAlgn="base" hangingPunct="0">
              <a:spcBef>
                <a:spcPct val="50000"/>
              </a:spcBef>
              <a:spcAft>
                <a:spcPct val="0"/>
              </a:spcAft>
              <a:defRPr sz="2000">
                <a:solidFill>
                  <a:schemeClr val="tx1"/>
                </a:solidFill>
                <a:latin typeface="Arial" pitchFamily="34" charset="0"/>
              </a:defRPr>
            </a:lvl8pPr>
            <a:lvl9pPr marL="3886200" indent="-228600" eaLnBrk="0" fontAlgn="base" hangingPunct="0">
              <a:spcBef>
                <a:spcPct val="50000"/>
              </a:spcBef>
              <a:spcAft>
                <a:spcPct val="0"/>
              </a:spcAft>
              <a:defRPr sz="2000">
                <a:solidFill>
                  <a:schemeClr val="tx1"/>
                </a:solidFill>
                <a:latin typeface="Arial" pitchFamily="34" charset="0"/>
              </a:defRPr>
            </a:lvl9pPr>
          </a:lstStyle>
          <a:p>
            <a:pPr algn="ctr" eaLnBrk="1" hangingPunct="1">
              <a:lnSpc>
                <a:spcPts val="2400"/>
              </a:lnSpc>
              <a:defRPr/>
            </a:pPr>
            <a:r>
              <a:rPr lang="de-DE" sz="2400" b="1" dirty="0">
                <a:solidFill>
                  <a:schemeClr val="tx2"/>
                </a:solidFill>
                <a:cs typeface="Arial" pitchFamily="34" charset="0"/>
              </a:rPr>
              <a:t>Seelische Belastbarkeit - Soziales Verhalten</a:t>
            </a:r>
          </a:p>
        </p:txBody>
      </p:sp>
      <p:sp>
        <p:nvSpPr>
          <p:cNvPr id="2" name="Rechteck 1"/>
          <p:cNvSpPr/>
          <p:nvPr/>
        </p:nvSpPr>
        <p:spPr>
          <a:xfrm>
            <a:off x="683568" y="6309320"/>
            <a:ext cx="7848872" cy="276999"/>
          </a:xfrm>
          <a:prstGeom prst="rect">
            <a:avLst/>
          </a:prstGeom>
        </p:spPr>
        <p:txBody>
          <a:bodyPr wrap="square">
            <a:spAutoFit/>
          </a:bodyPr>
          <a:lstStyle/>
          <a:p>
            <a:pPr lvl="0" algn="r" fontAlgn="auto">
              <a:spcBef>
                <a:spcPts val="0"/>
              </a:spcBef>
              <a:spcAft>
                <a:spcPts val="0"/>
              </a:spcAft>
              <a:defRPr/>
            </a:pPr>
            <a:r>
              <a:rPr lang="de-DE" sz="1200" dirty="0">
                <a:solidFill>
                  <a:prstClr val="black">
                    <a:tint val="75000"/>
                  </a:prstClr>
                </a:solidFill>
                <a:latin typeface="Calibri"/>
              </a:rPr>
              <a:t>Mag. Veronika Kerschbaumer</a:t>
            </a:r>
          </a:p>
        </p:txBody>
      </p:sp>
    </p:spTree>
    <p:extLst>
      <p:ext uri="{BB962C8B-B14F-4D97-AF65-F5344CB8AC3E}">
        <p14:creationId xmlns:p14="http://schemas.microsoft.com/office/powerpoint/2010/main" val="3686520511"/>
      </p:ext>
    </p:extLst>
  </p:cSld>
  <p:clrMapOvr>
    <a:masterClrMapping/>
  </p:clrMapOvr>
  <p:transition>
    <p:fade/>
  </p:transition>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10265</Words>
  <Application>Microsoft Office PowerPoint</Application>
  <PresentationFormat>Bildschirmpräsentation (4:3)</PresentationFormat>
  <Paragraphs>1390</Paragraphs>
  <Slides>82</Slides>
  <Notes>31</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82</vt:i4>
      </vt:variant>
    </vt:vector>
  </HeadingPairs>
  <TitlesOfParts>
    <vt:vector size="90" baseType="lpstr">
      <vt:lpstr>Arial</vt:lpstr>
      <vt:lpstr>Calibri</vt:lpstr>
      <vt:lpstr>Helvetica</vt:lpstr>
      <vt:lpstr>Siemens Sans</vt:lpstr>
      <vt:lpstr>Times New Roman</vt:lpstr>
      <vt:lpstr>Wingdings</vt:lpstr>
      <vt:lpstr>Larissa</vt:lpstr>
      <vt:lpstr>Benutzerdefiniertes 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 Techn. NMS P40 (Plainstraße) </vt:lpstr>
      <vt:lpstr> Techn. NMS P40 (Plainstraße) </vt:lpstr>
      <vt:lpstr>NMS Lehen</vt:lpstr>
      <vt:lpstr>NMS Lehen</vt:lpstr>
      <vt:lpstr>NMS Liefering</vt:lpstr>
      <vt:lpstr>NMS Liefering</vt:lpstr>
      <vt:lpstr>Techn. NMS: Maxglan 1</vt:lpstr>
      <vt:lpstr>Techn. NMS: Maxglan 1</vt:lpstr>
      <vt:lpstr>NMS Nonntal </vt:lpstr>
      <vt:lpstr>NMS Nonntal </vt:lpstr>
      <vt:lpstr>NMS Schlossstraße</vt:lpstr>
      <vt:lpstr>NMS Schlossstraße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Privatschule „Tiere Hautnah – Schule für das Leben“</vt:lpstr>
      <vt:lpstr>Privatschule „Tiere Hautnah – Schule für das Leben“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Borromäum EB. Privatgymnasium Salzburg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Landesschulrat für Salzburg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Bildungswege nach der Volksschule</dc:title>
  <dc:creator>Administrator</dc:creator>
  <cp:lastModifiedBy>Monika Hemetsberger</cp:lastModifiedBy>
  <cp:revision>557</cp:revision>
  <cp:lastPrinted>2013-10-20T14:50:03Z</cp:lastPrinted>
  <dcterms:created xsi:type="dcterms:W3CDTF">2011-10-20T20:35:38Z</dcterms:created>
  <dcterms:modified xsi:type="dcterms:W3CDTF">2019-10-15T13:21:47Z</dcterms:modified>
</cp:coreProperties>
</file>